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792" r:id="rId2"/>
    <p:sldId id="646" r:id="rId3"/>
    <p:sldId id="791" r:id="rId4"/>
    <p:sldId id="645" r:id="rId5"/>
    <p:sldId id="625" r:id="rId6"/>
    <p:sldId id="626" r:id="rId7"/>
    <p:sldId id="627" r:id="rId8"/>
    <p:sldId id="628" r:id="rId9"/>
    <p:sldId id="629" r:id="rId10"/>
    <p:sldId id="630" r:id="rId11"/>
    <p:sldId id="631" r:id="rId12"/>
    <p:sldId id="632" r:id="rId13"/>
    <p:sldId id="633" r:id="rId14"/>
    <p:sldId id="637" r:id="rId15"/>
    <p:sldId id="635" r:id="rId16"/>
    <p:sldId id="636" r:id="rId17"/>
    <p:sldId id="638" r:id="rId18"/>
    <p:sldId id="634" r:id="rId19"/>
    <p:sldId id="639" r:id="rId20"/>
    <p:sldId id="640" r:id="rId21"/>
    <p:sldId id="641" r:id="rId22"/>
    <p:sldId id="642" r:id="rId23"/>
    <p:sldId id="793" r:id="rId24"/>
    <p:sldId id="794" r:id="rId25"/>
    <p:sldId id="644" r:id="rId26"/>
    <p:sldId id="623" r:id="rId27"/>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B3"/>
    <a:srgbClr val="0C1E68"/>
    <a:srgbClr val="242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122" d="100"/>
          <a:sy n="122" d="100"/>
        </p:scale>
        <p:origin x="-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F7A024B-4533-4F01-B39A-E93EE782E426}" type="datetimeFigureOut">
              <a:rPr lang="tr-TR" smtClean="0"/>
              <a:t>27.01.2022</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48B4BC0-E7DD-44F3-9747-542F53EFFB15}" type="slidenum">
              <a:rPr lang="tr-TR" smtClean="0"/>
              <a:t>‹#›</a:t>
            </a:fld>
            <a:endParaRPr lang="tr-TR"/>
          </a:p>
        </p:txBody>
      </p:sp>
    </p:spTree>
    <p:extLst>
      <p:ext uri="{BB962C8B-B14F-4D97-AF65-F5344CB8AC3E}">
        <p14:creationId xmlns:p14="http://schemas.microsoft.com/office/powerpoint/2010/main" val="10617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6F93DF-19B3-48ED-8F44-282301718255}" type="slidenum">
              <a:rPr lang="tr-TR" altLang="tr-TR" smtClean="0">
                <a:solidFill>
                  <a:srgbClr val="000000"/>
                </a:solidFill>
              </a:rPr>
              <a:pPr/>
              <a:t>2</a:t>
            </a:fld>
            <a:endParaRPr lang="tr-TR" altLang="tr-TR">
              <a:solidFill>
                <a:srgbClr val="000000"/>
              </a:solidFill>
            </a:endParaRPr>
          </a:p>
        </p:txBody>
      </p:sp>
      <p:sp>
        <p:nvSpPr>
          <p:cNvPr id="415747" name="Rectangle 2"/>
          <p:cNvSpPr>
            <a:spLocks noGrp="1" noRot="1" noChangeAspect="1" noChangeArrowheads="1" noTextEdit="1"/>
          </p:cNvSpPr>
          <p:nvPr>
            <p:ph type="sldImg"/>
          </p:nvPr>
        </p:nvSpPr>
        <p:spPr>
          <a:xfrm>
            <a:off x="422275" y="1241425"/>
            <a:ext cx="5953125" cy="3349625"/>
          </a:xfrm>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Kılıç ustası hikayesi- güvercin-çinli köylü</a:t>
            </a: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673574-2368-4249-A364-2EFC5ED5179F}" type="slidenum">
              <a:rPr lang="tr-TR" altLang="en-US">
                <a:latin typeface="Times New Roman" panose="02020603050405020304" pitchFamily="18" charset="0"/>
              </a:rPr>
              <a:pPr eaLnBrk="1" hangingPunct="1"/>
              <a:t>26</a:t>
            </a:fld>
            <a:endParaRPr lang="tr-TR" altLang="en-US">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40412DC-AFE3-4BEA-8414-EB0BBD34DD5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7C6FDAFA-D88B-4354-AC08-4DDBD07DE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DCBC7903-C786-402D-B075-AFD802BD664C}"/>
              </a:ext>
            </a:extLst>
          </p:cNvPr>
          <p:cNvSpPr>
            <a:spLocks noGrp="1"/>
          </p:cNvSpPr>
          <p:nvPr>
            <p:ph type="dt" sz="half" idx="10"/>
          </p:nvPr>
        </p:nvSpPr>
        <p:spPr/>
        <p:txBody>
          <a:bodyPr/>
          <a:lstStyle/>
          <a:p>
            <a:fld id="{E174AA0A-2F93-4209-BE86-2010462B0A5F}" type="datetime1">
              <a:rPr lang="tr-TR" smtClean="0"/>
              <a:t>27.01.2022</a:t>
            </a:fld>
            <a:endParaRPr lang="tr-TR"/>
          </a:p>
        </p:txBody>
      </p:sp>
      <p:sp>
        <p:nvSpPr>
          <p:cNvPr id="5" name="Alt Bilgi Yer Tutucusu 4">
            <a:extLst>
              <a:ext uri="{FF2B5EF4-FFF2-40B4-BE49-F238E27FC236}">
                <a16:creationId xmlns="" xmlns:a16="http://schemas.microsoft.com/office/drawing/2014/main" id="{77C72318-F0F0-4030-B07C-0D10CDB4F0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449A7097-53FF-4FAD-9BBD-5DCDAF23C49F}"/>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1991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8EA11D7-DC3C-4003-ADEC-15773EDAC24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83E85337-398A-45DE-9706-E52AB59E17F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71ADE73-5AFC-4F9D-B09F-6B8BC6EF3790}"/>
              </a:ext>
            </a:extLst>
          </p:cNvPr>
          <p:cNvSpPr>
            <a:spLocks noGrp="1"/>
          </p:cNvSpPr>
          <p:nvPr>
            <p:ph type="dt" sz="half" idx="10"/>
          </p:nvPr>
        </p:nvSpPr>
        <p:spPr/>
        <p:txBody>
          <a:bodyPr/>
          <a:lstStyle/>
          <a:p>
            <a:fld id="{D4D7F921-CA4A-4F9D-9CFA-634FABF9B64C}" type="datetime1">
              <a:rPr lang="tr-TR" smtClean="0"/>
              <a:t>27.01.2022</a:t>
            </a:fld>
            <a:endParaRPr lang="tr-TR"/>
          </a:p>
        </p:txBody>
      </p:sp>
      <p:sp>
        <p:nvSpPr>
          <p:cNvPr id="5" name="Alt Bilgi Yer Tutucusu 4">
            <a:extLst>
              <a:ext uri="{FF2B5EF4-FFF2-40B4-BE49-F238E27FC236}">
                <a16:creationId xmlns="" xmlns:a16="http://schemas.microsoft.com/office/drawing/2014/main" id="{6FA1E05B-E991-4653-9A34-BE7AC7883C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E8FBFF8D-950A-45E2-9551-327E9755E686}"/>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197292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26DAB4A5-AFFB-41A7-AD7E-0043B68873E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6418B233-DA12-4A7E-97C7-CD118C177DD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26529D5-91D5-4717-9C7E-5AA76F95C3F7}"/>
              </a:ext>
            </a:extLst>
          </p:cNvPr>
          <p:cNvSpPr>
            <a:spLocks noGrp="1"/>
          </p:cNvSpPr>
          <p:nvPr>
            <p:ph type="dt" sz="half" idx="10"/>
          </p:nvPr>
        </p:nvSpPr>
        <p:spPr/>
        <p:txBody>
          <a:bodyPr/>
          <a:lstStyle/>
          <a:p>
            <a:fld id="{0375A3AD-D971-4243-BE43-45C2D1E819DC}" type="datetime1">
              <a:rPr lang="tr-TR" smtClean="0"/>
              <a:t>27.01.2022</a:t>
            </a:fld>
            <a:endParaRPr lang="tr-TR"/>
          </a:p>
        </p:txBody>
      </p:sp>
      <p:sp>
        <p:nvSpPr>
          <p:cNvPr id="5" name="Alt Bilgi Yer Tutucusu 4">
            <a:extLst>
              <a:ext uri="{FF2B5EF4-FFF2-40B4-BE49-F238E27FC236}">
                <a16:creationId xmlns="" xmlns:a16="http://schemas.microsoft.com/office/drawing/2014/main" id="{594F8D3B-867E-4189-84D1-52EC62598F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1872F2D9-FDBB-42C4-AC37-CA5ABBC6FA5A}"/>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359140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4BA02F2-A7E3-43A3-9233-F6D10CD65A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22D5BF52-28E2-4A4B-8EBA-A00C0546853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D38DE20-1C4A-42D9-99D3-7C1C4F849C31}"/>
              </a:ext>
            </a:extLst>
          </p:cNvPr>
          <p:cNvSpPr>
            <a:spLocks noGrp="1"/>
          </p:cNvSpPr>
          <p:nvPr>
            <p:ph type="dt" sz="half" idx="10"/>
          </p:nvPr>
        </p:nvSpPr>
        <p:spPr/>
        <p:txBody>
          <a:bodyPr/>
          <a:lstStyle/>
          <a:p>
            <a:fld id="{A7F8AD8B-ED73-4B65-B36A-4E5E69A0C154}" type="datetime1">
              <a:rPr lang="tr-TR" smtClean="0"/>
              <a:t>27.01.2022</a:t>
            </a:fld>
            <a:endParaRPr lang="tr-TR"/>
          </a:p>
        </p:txBody>
      </p:sp>
      <p:sp>
        <p:nvSpPr>
          <p:cNvPr id="5" name="Alt Bilgi Yer Tutucusu 4">
            <a:extLst>
              <a:ext uri="{FF2B5EF4-FFF2-40B4-BE49-F238E27FC236}">
                <a16:creationId xmlns="" xmlns:a16="http://schemas.microsoft.com/office/drawing/2014/main" id="{4B5A5710-C792-42A8-927E-387B1E4B8C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105BC0D-F89F-4F1E-B781-C50BC2543D11}"/>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273256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6692C9D-70D6-4DFC-85F0-67B29A3338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F8FE5AFC-9F0A-41F5-96E2-47D3169B8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BCDA8260-2B81-4520-A360-8B94A56D9CAF}"/>
              </a:ext>
            </a:extLst>
          </p:cNvPr>
          <p:cNvSpPr>
            <a:spLocks noGrp="1"/>
          </p:cNvSpPr>
          <p:nvPr>
            <p:ph type="dt" sz="half" idx="10"/>
          </p:nvPr>
        </p:nvSpPr>
        <p:spPr/>
        <p:txBody>
          <a:bodyPr/>
          <a:lstStyle/>
          <a:p>
            <a:fld id="{B06BAAA7-BA23-474B-8825-522F84B938E7}" type="datetime1">
              <a:rPr lang="tr-TR" smtClean="0"/>
              <a:t>27.01.2022</a:t>
            </a:fld>
            <a:endParaRPr lang="tr-TR"/>
          </a:p>
        </p:txBody>
      </p:sp>
      <p:sp>
        <p:nvSpPr>
          <p:cNvPr id="5" name="Alt Bilgi Yer Tutucusu 4">
            <a:extLst>
              <a:ext uri="{FF2B5EF4-FFF2-40B4-BE49-F238E27FC236}">
                <a16:creationId xmlns="" xmlns:a16="http://schemas.microsoft.com/office/drawing/2014/main" id="{5F296B4A-6695-45D2-894E-8A23874D9E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4569C5F6-B422-4E2D-839C-E6C12477CEB2}"/>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296349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A92EA24-2BBB-4F58-A0D2-0B05FC1484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D230A7D-8908-45FF-84B7-F11180A2AE0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E37556AD-4AC0-4BD9-B4E5-67D32FC7FDD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68C14269-4A38-4055-AC90-0AF878DBBF46}"/>
              </a:ext>
            </a:extLst>
          </p:cNvPr>
          <p:cNvSpPr>
            <a:spLocks noGrp="1"/>
          </p:cNvSpPr>
          <p:nvPr>
            <p:ph type="dt" sz="half" idx="10"/>
          </p:nvPr>
        </p:nvSpPr>
        <p:spPr/>
        <p:txBody>
          <a:bodyPr/>
          <a:lstStyle/>
          <a:p>
            <a:fld id="{72AEA5AE-5A7B-4408-928C-8DD0310885BA}" type="datetime1">
              <a:rPr lang="tr-TR" smtClean="0"/>
              <a:t>27.01.2022</a:t>
            </a:fld>
            <a:endParaRPr lang="tr-TR"/>
          </a:p>
        </p:txBody>
      </p:sp>
      <p:sp>
        <p:nvSpPr>
          <p:cNvPr id="6" name="Alt Bilgi Yer Tutucusu 5">
            <a:extLst>
              <a:ext uri="{FF2B5EF4-FFF2-40B4-BE49-F238E27FC236}">
                <a16:creationId xmlns="" xmlns:a16="http://schemas.microsoft.com/office/drawing/2014/main" id="{059A720F-23ED-4466-85F2-39CC7BFF88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0632FA83-0491-4975-87BE-0DACD39EA861}"/>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27657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549281F-AD51-4141-BF45-3C933F84144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420B1D62-0BD6-46B0-9A73-1E48713B6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86DC1B17-62E9-45B4-87A6-E8078B3EA8C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ED34B48D-037E-4E4A-AF43-0FADD1C56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DD961518-1E82-4F80-AB07-B958A768B14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A12D64CD-FA8C-4037-A1B5-FC067CFB4E5E}"/>
              </a:ext>
            </a:extLst>
          </p:cNvPr>
          <p:cNvSpPr>
            <a:spLocks noGrp="1"/>
          </p:cNvSpPr>
          <p:nvPr>
            <p:ph type="dt" sz="half" idx="10"/>
          </p:nvPr>
        </p:nvSpPr>
        <p:spPr/>
        <p:txBody>
          <a:bodyPr/>
          <a:lstStyle/>
          <a:p>
            <a:fld id="{72BFED1B-0E33-4600-9676-E3BBECFE62B4}" type="datetime1">
              <a:rPr lang="tr-TR" smtClean="0"/>
              <a:t>27.01.2022</a:t>
            </a:fld>
            <a:endParaRPr lang="tr-TR"/>
          </a:p>
        </p:txBody>
      </p:sp>
      <p:sp>
        <p:nvSpPr>
          <p:cNvPr id="8" name="Alt Bilgi Yer Tutucusu 7">
            <a:extLst>
              <a:ext uri="{FF2B5EF4-FFF2-40B4-BE49-F238E27FC236}">
                <a16:creationId xmlns="" xmlns:a16="http://schemas.microsoft.com/office/drawing/2014/main" id="{FF4EF43F-0153-4B0B-84EF-C1752A98E38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979D903C-9111-405B-8480-C10DC5464203}"/>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70334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1924DEA-8210-48E5-AE43-BB28884ACBA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BB1B46E7-AA12-4803-AB40-4E97049DF36C}"/>
              </a:ext>
            </a:extLst>
          </p:cNvPr>
          <p:cNvSpPr>
            <a:spLocks noGrp="1"/>
          </p:cNvSpPr>
          <p:nvPr>
            <p:ph type="dt" sz="half" idx="10"/>
          </p:nvPr>
        </p:nvSpPr>
        <p:spPr/>
        <p:txBody>
          <a:bodyPr/>
          <a:lstStyle/>
          <a:p>
            <a:fld id="{C7B11E07-DDBA-4F94-BD69-36E8A1B176D8}" type="datetime1">
              <a:rPr lang="tr-TR" smtClean="0"/>
              <a:t>27.01.2022</a:t>
            </a:fld>
            <a:endParaRPr lang="tr-TR"/>
          </a:p>
        </p:txBody>
      </p:sp>
      <p:sp>
        <p:nvSpPr>
          <p:cNvPr id="4" name="Alt Bilgi Yer Tutucusu 3">
            <a:extLst>
              <a:ext uri="{FF2B5EF4-FFF2-40B4-BE49-F238E27FC236}">
                <a16:creationId xmlns="" xmlns:a16="http://schemas.microsoft.com/office/drawing/2014/main" id="{D2DB9110-A899-4D65-9210-3BD09F78312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1476D3C5-F894-49E1-9F26-A60E369C943A}"/>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335865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E37D9F1B-9FF3-40EB-8101-F07316D69D8A}"/>
              </a:ext>
            </a:extLst>
          </p:cNvPr>
          <p:cNvSpPr>
            <a:spLocks noGrp="1"/>
          </p:cNvSpPr>
          <p:nvPr>
            <p:ph type="dt" sz="half" idx="10"/>
          </p:nvPr>
        </p:nvSpPr>
        <p:spPr/>
        <p:txBody>
          <a:bodyPr/>
          <a:lstStyle/>
          <a:p>
            <a:fld id="{BE363C64-0848-48AF-8788-662E2104C22E}" type="datetime1">
              <a:rPr lang="tr-TR" smtClean="0"/>
              <a:t>27.01.2022</a:t>
            </a:fld>
            <a:endParaRPr lang="tr-TR"/>
          </a:p>
        </p:txBody>
      </p:sp>
      <p:sp>
        <p:nvSpPr>
          <p:cNvPr id="3" name="Alt Bilgi Yer Tutucusu 2">
            <a:extLst>
              <a:ext uri="{FF2B5EF4-FFF2-40B4-BE49-F238E27FC236}">
                <a16:creationId xmlns="" xmlns:a16="http://schemas.microsoft.com/office/drawing/2014/main" id="{099658DA-11C4-4C4D-9201-ED2C98C02C5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894DEC38-2C48-48CB-B317-59991E4E4ABE}"/>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76612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AA3EC05-50FD-49A9-8497-CE8D4001F3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35BCBB6-03A9-4861-B4D1-2ADE057D6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D5B493E1-06A6-4C53-8D70-809765932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3313E6EF-7B10-4D1F-8337-129F3607E390}"/>
              </a:ext>
            </a:extLst>
          </p:cNvPr>
          <p:cNvSpPr>
            <a:spLocks noGrp="1"/>
          </p:cNvSpPr>
          <p:nvPr>
            <p:ph type="dt" sz="half" idx="10"/>
          </p:nvPr>
        </p:nvSpPr>
        <p:spPr/>
        <p:txBody>
          <a:bodyPr/>
          <a:lstStyle/>
          <a:p>
            <a:fld id="{3D29E890-47DC-4135-892E-8653A9B33243}" type="datetime1">
              <a:rPr lang="tr-TR" smtClean="0"/>
              <a:t>27.01.2022</a:t>
            </a:fld>
            <a:endParaRPr lang="tr-TR"/>
          </a:p>
        </p:txBody>
      </p:sp>
      <p:sp>
        <p:nvSpPr>
          <p:cNvPr id="6" name="Alt Bilgi Yer Tutucusu 5">
            <a:extLst>
              <a:ext uri="{FF2B5EF4-FFF2-40B4-BE49-F238E27FC236}">
                <a16:creationId xmlns="" xmlns:a16="http://schemas.microsoft.com/office/drawing/2014/main" id="{26881F7B-31FE-4E89-BEA2-F56EB3C92D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76C6655B-889C-41DF-98BE-223422AF19DC}"/>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143485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BAA86CA-57EB-4859-8FC0-F3AD96764E3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3E86677F-34E2-4378-9E4F-F182A95D0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3928BFED-56D0-4BC2-941F-04EF3189A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923B816E-641F-4FA9-9700-09C3E1F88015}"/>
              </a:ext>
            </a:extLst>
          </p:cNvPr>
          <p:cNvSpPr>
            <a:spLocks noGrp="1"/>
          </p:cNvSpPr>
          <p:nvPr>
            <p:ph type="dt" sz="half" idx="10"/>
          </p:nvPr>
        </p:nvSpPr>
        <p:spPr/>
        <p:txBody>
          <a:bodyPr/>
          <a:lstStyle/>
          <a:p>
            <a:fld id="{5DAFDAF0-3506-4D80-B00A-F0FCC00BC5AD}" type="datetime1">
              <a:rPr lang="tr-TR" smtClean="0"/>
              <a:t>27.01.2022</a:t>
            </a:fld>
            <a:endParaRPr lang="tr-TR"/>
          </a:p>
        </p:txBody>
      </p:sp>
      <p:sp>
        <p:nvSpPr>
          <p:cNvPr id="6" name="Alt Bilgi Yer Tutucusu 5">
            <a:extLst>
              <a:ext uri="{FF2B5EF4-FFF2-40B4-BE49-F238E27FC236}">
                <a16:creationId xmlns="" xmlns:a16="http://schemas.microsoft.com/office/drawing/2014/main" id="{AA40C959-FD70-4B50-8718-0CD0D65BD99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AC80D7C7-8571-4129-B509-F71CA42CF340}"/>
              </a:ext>
            </a:extLst>
          </p:cNvPr>
          <p:cNvSpPr>
            <a:spLocks noGrp="1"/>
          </p:cNvSpPr>
          <p:nvPr>
            <p:ph type="sldNum" sz="quarter" idx="12"/>
          </p:nvPr>
        </p:nvSpPr>
        <p:spPr/>
        <p:txBody>
          <a:bodyPr/>
          <a:lstStyle/>
          <a:p>
            <a:fld id="{79571CC3-4FE0-44E9-AC7B-1539F6819B47}" type="slidenum">
              <a:rPr lang="tr-TR" smtClean="0"/>
              <a:t>‹#›</a:t>
            </a:fld>
            <a:endParaRPr lang="tr-TR"/>
          </a:p>
        </p:txBody>
      </p:sp>
    </p:spTree>
    <p:extLst>
      <p:ext uri="{BB962C8B-B14F-4D97-AF65-F5344CB8AC3E}">
        <p14:creationId xmlns:p14="http://schemas.microsoft.com/office/powerpoint/2010/main" val="338155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E67BA5C0-5560-42E2-941E-59A031F56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9FBBB622-4AEC-44AD-A763-43392C0E4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32E66A2-477C-4F96-B60D-1136F0C94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8F318-1AB8-4704-AA7D-F067A0B6B9AF}" type="datetime1">
              <a:rPr lang="tr-TR" smtClean="0"/>
              <a:t>27.01.2022</a:t>
            </a:fld>
            <a:endParaRPr lang="tr-TR"/>
          </a:p>
        </p:txBody>
      </p:sp>
      <p:sp>
        <p:nvSpPr>
          <p:cNvPr id="5" name="Alt Bilgi Yer Tutucusu 4">
            <a:extLst>
              <a:ext uri="{FF2B5EF4-FFF2-40B4-BE49-F238E27FC236}">
                <a16:creationId xmlns="" xmlns:a16="http://schemas.microsoft.com/office/drawing/2014/main" id="{A2DEA98E-FF19-4875-8538-5A3CAA1482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98010185-F090-4D15-A1D4-A3483F93C7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71CC3-4FE0-44E9-AC7B-1539F6819B47}" type="slidenum">
              <a:rPr lang="tr-TR" smtClean="0"/>
              <a:t>‹#›</a:t>
            </a:fld>
            <a:endParaRPr lang="tr-TR"/>
          </a:p>
        </p:txBody>
      </p:sp>
    </p:spTree>
    <p:extLst>
      <p:ext uri="{BB962C8B-B14F-4D97-AF65-F5344CB8AC3E}">
        <p14:creationId xmlns:p14="http://schemas.microsoft.com/office/powerpoint/2010/main" val="297079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79571CC3-4FE0-44E9-AC7B-1539F6819B47}" type="slidenum">
              <a:rPr lang="tr-TR" smtClean="0"/>
              <a:t>1</a:t>
            </a:fld>
            <a:endParaRPr lang="tr-T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5477" y="0"/>
            <a:ext cx="113244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16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119967" y="1916113"/>
            <a:ext cx="184731" cy="369332"/>
          </a:xfrm>
          <a:prstGeom prst="rect">
            <a:avLst/>
          </a:prstGeom>
          <a:noFill/>
          <a:ln w="9525">
            <a:noFill/>
            <a:miter lim="800000"/>
            <a:headEnd/>
            <a:tailEnd/>
          </a:ln>
        </p:spPr>
        <p:txBody>
          <a:bodyPr wrap="none">
            <a:spAutoFit/>
          </a:bodyPr>
          <a:lstStyle/>
          <a:p>
            <a:endParaRPr lang="tr-TR"/>
          </a:p>
        </p:txBody>
      </p:sp>
      <p:sp>
        <p:nvSpPr>
          <p:cNvPr id="20485" name="TextBox 3"/>
          <p:cNvSpPr txBox="1">
            <a:spLocks noChangeArrowheads="1"/>
          </p:cNvSpPr>
          <p:nvPr/>
        </p:nvSpPr>
        <p:spPr bwMode="auto">
          <a:xfrm>
            <a:off x="815413" y="1484313"/>
            <a:ext cx="11760200" cy="366712"/>
          </a:xfrm>
          <a:prstGeom prst="rect">
            <a:avLst/>
          </a:prstGeom>
          <a:noFill/>
          <a:ln w="9525">
            <a:noFill/>
            <a:miter lim="800000"/>
            <a:headEnd/>
            <a:tailEnd/>
          </a:ln>
        </p:spPr>
        <p:txBody>
          <a:bodyPr>
            <a:spAutoFit/>
          </a:bodyPr>
          <a:lstStyle/>
          <a:p>
            <a:endParaRPr lang="tr-TR">
              <a:latin typeface="Tahoma" pitchFamily="34" charset="0"/>
            </a:endParaRPr>
          </a:p>
        </p:txBody>
      </p:sp>
      <p:sp>
        <p:nvSpPr>
          <p:cNvPr id="20487" name="Text Box 8"/>
          <p:cNvSpPr txBox="1">
            <a:spLocks noChangeArrowheads="1"/>
          </p:cNvSpPr>
          <p:nvPr/>
        </p:nvSpPr>
        <p:spPr bwMode="auto">
          <a:xfrm>
            <a:off x="546243" y="1340769"/>
            <a:ext cx="11618383" cy="3631763"/>
          </a:xfrm>
          <a:prstGeom prst="rect">
            <a:avLst/>
          </a:prstGeom>
          <a:noFill/>
          <a:ln w="9525">
            <a:noFill/>
            <a:miter lim="800000"/>
            <a:headEnd/>
            <a:tailEnd/>
          </a:ln>
        </p:spPr>
        <p:txBody>
          <a:bodyPr>
            <a:spAutoFit/>
          </a:bodyPr>
          <a:lstStyle/>
          <a:p>
            <a:pPr marL="0" indent="0">
              <a:buNone/>
            </a:pP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tr-TR" sz="1600" b="1" dirty="0">
                <a:solidFill>
                  <a:srgbClr val="000000"/>
                </a:solidFill>
                <a:latin typeface="Tahoma" panose="020B0604030504040204" pitchFamily="34" charset="0"/>
                <a:ea typeface="Tahoma" panose="020B0604030504040204" pitchFamily="34" charset="0"/>
                <a:cs typeface="Tahoma" panose="020B0604030504040204" pitchFamily="34" charset="0"/>
              </a:rPr>
              <a:t>Sat-kirala-geri al işlemi</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ne konu olan taşınmazlar,</a:t>
            </a:r>
          </a:p>
          <a:p>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tr-TR" sz="1600" b="1" dirty="0">
                <a:solidFill>
                  <a:srgbClr val="000000"/>
                </a:solidFill>
                <a:latin typeface="Tahoma" panose="020B0604030504040204" pitchFamily="34" charset="0"/>
                <a:ea typeface="Tahoma" panose="020B0604030504040204" pitchFamily="34" charset="0"/>
                <a:cs typeface="Tahoma" panose="020B0604030504040204" pitchFamily="34" charset="0"/>
              </a:rPr>
              <a:t>Kira sertifikası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ihracına konu edilen taşınmazlar,</a:t>
            </a:r>
          </a:p>
          <a:p>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tr-TR" sz="1600" b="1" dirty="0">
                <a:solidFill>
                  <a:srgbClr val="000000"/>
                </a:solidFill>
                <a:latin typeface="Tahoma" panose="020B0604030504040204" pitchFamily="34" charset="0"/>
                <a:ea typeface="Tahoma" panose="020B0604030504040204" pitchFamily="34" charset="0"/>
                <a:cs typeface="Tahoma" panose="020B0604030504040204" pitchFamily="34" charset="0"/>
              </a:rPr>
              <a:t>Taşınmazların alım, satım ve inşa ile devamlı olarak uğraşanların(inşaat şirketleri)</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bu amaçla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aktiflerinde kayıtlı bulunan </a:t>
            </a:r>
            <a:r>
              <a:rPr lang="tr-TR"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emtia niteliğindeki kıymetler, </a:t>
            </a: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
            </a:pPr>
            <a:endPar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altLang="tr-TR" sz="2000" b="1" dirty="0">
                <a:solidFill>
                  <a:srgbClr val="C00000"/>
                </a:solidFill>
                <a:latin typeface="Tahoma" panose="020B0604030504040204" pitchFamily="34" charset="0"/>
                <a:ea typeface="Tahoma" panose="020B0604030504040204" pitchFamily="34" charset="0"/>
                <a:cs typeface="Tahoma" panose="020B0604030504040204" pitchFamily="34" charset="0"/>
              </a:rPr>
              <a:t>HAP NOT !!!</a:t>
            </a:r>
          </a:p>
          <a:p>
            <a:pPr marL="411163" lvl="1" algn="just">
              <a:buClr>
                <a:schemeClr val="tx1"/>
              </a:buClr>
            </a:pPr>
            <a:endParaRPr lang="tr-TR" altLang="tr-TR"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39713" indent="-285750">
              <a:buClr>
                <a:schemeClr val="tx1"/>
              </a:buClr>
              <a:buFont typeface="Wingdings" panose="05000000000000000000" pitchFamily="2" charset="2"/>
              <a:buChar char="Ø"/>
            </a:pPr>
            <a:r>
              <a:rPr lang="tr-TR" altLang="tr-TR" sz="1600" b="1" dirty="0">
                <a:latin typeface="Tahoma" panose="020B0604030504040204" pitchFamily="34" charset="0"/>
                <a:ea typeface="Tahoma" panose="020B0604030504040204" pitchFamily="34" charset="0"/>
                <a:cs typeface="Tahoma" panose="020B0604030504040204" pitchFamily="34" charset="0"/>
              </a:rPr>
              <a:t>İŞLETMELERİN KİRALAMAYA KONU ETTİKLERİ </a:t>
            </a: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TAŞINMAZLAR EMTİA NİTELİĞİNDE BULUNMADIĞINDAN, </a:t>
            </a:r>
            <a:r>
              <a:rPr lang="tr-TR" altLang="tr-TR" sz="1600" b="1" dirty="0">
                <a:latin typeface="Tahoma" panose="020B0604030504040204" pitchFamily="34" charset="0"/>
                <a:ea typeface="Tahoma" panose="020B0604030504040204" pitchFamily="34" charset="0"/>
                <a:cs typeface="Tahoma" panose="020B0604030504040204" pitchFamily="34" charset="0"/>
              </a:rPr>
              <a:t>YENİDEN DEĞERLEMEYE TABİ TUTULABİLİR. </a:t>
            </a:r>
          </a:p>
          <a:p>
            <a:pPr marL="696913" lvl="1" indent="-285750" algn="just">
              <a:buClr>
                <a:schemeClr val="tx1"/>
              </a:buClr>
              <a:buFont typeface="Wingdings" panose="05000000000000000000" pitchFamily="2" charset="2"/>
              <a:buChar char="Ø"/>
            </a:pP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239713" indent="-285750" algn="just">
              <a:buClr>
                <a:schemeClr val="tx1"/>
              </a:buClr>
              <a:buFont typeface="Wingdings" panose="05000000000000000000" pitchFamily="2" charset="2"/>
              <a:buChar char="Ø"/>
            </a:pPr>
            <a:r>
              <a:rPr lang="tr-TR" altLang="tr-TR" sz="1600" b="1" dirty="0">
                <a:latin typeface="Tahoma" panose="020B0604030504040204" pitchFamily="34" charset="0"/>
                <a:ea typeface="Tahoma" panose="020B0604030504040204" pitchFamily="34" charset="0"/>
                <a:cs typeface="Tahoma" panose="020B0604030504040204" pitchFamily="34" charset="0"/>
              </a:rPr>
              <a:t>“</a:t>
            </a: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YAPILMAKTA OLAN YATIRIMLAR</a:t>
            </a:r>
            <a:r>
              <a:rPr lang="tr-TR" altLang="tr-TR" sz="1600" b="1" dirty="0">
                <a:latin typeface="Tahoma" panose="020B0604030504040204" pitchFamily="34" charset="0"/>
                <a:ea typeface="Tahoma" panose="020B0604030504040204" pitchFamily="34" charset="0"/>
                <a:cs typeface="Tahoma" panose="020B0604030504040204" pitchFamily="34" charset="0"/>
              </a:rPr>
              <a:t>” HESABINDAKİ TUTARLAR KAPSAM DIŞIDIR. </a:t>
            </a:r>
          </a:p>
        </p:txBody>
      </p:sp>
      <p:sp>
        <p:nvSpPr>
          <p:cNvPr id="10" name="Rectangle 19"/>
          <p:cNvSpPr>
            <a:spLocks noChangeArrowheads="1"/>
          </p:cNvSpPr>
          <p:nvPr/>
        </p:nvSpPr>
        <p:spPr bwMode="auto">
          <a:xfrm>
            <a:off x="482139" y="302795"/>
            <a:ext cx="11513126" cy="830997"/>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7326 Sayılı Kanunla Yeniden Değerleme Düzenlemenin Kapsam Dışı : </a:t>
            </a:r>
            <a:b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tr-TR" sz="2400" b="1" dirty="0">
              <a:solidFill>
                <a:srgbClr val="C00000"/>
              </a:solidFill>
              <a:effectLst>
                <a:outerShdw blurRad="38100" dist="38100" dir="2700000" algn="tl">
                  <a:srgbClr val="C0C0C0"/>
                </a:outerShdw>
              </a:effectLst>
              <a:latin typeface="Tahoma" pitchFamily="34" charset="0"/>
            </a:endParaRP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10</a:t>
            </a:fld>
            <a:endParaRPr lang="en-US" dirty="0"/>
          </a:p>
        </p:txBody>
      </p:sp>
    </p:spTree>
    <p:extLst>
      <p:ext uri="{BB962C8B-B14F-4D97-AF65-F5344CB8AC3E}">
        <p14:creationId xmlns:p14="http://schemas.microsoft.com/office/powerpoint/2010/main" val="1351420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527381" y="372150"/>
            <a:ext cx="11233151"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Yapabilecek ve Yapamayacak Olan Mükellefler :</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1508"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1509" name="TextBox 3"/>
          <p:cNvSpPr txBox="1">
            <a:spLocks noChangeArrowheads="1"/>
          </p:cNvSpPr>
          <p:nvPr/>
        </p:nvSpPr>
        <p:spPr bwMode="auto">
          <a:xfrm>
            <a:off x="527382" y="1628801"/>
            <a:ext cx="11233151" cy="1815882"/>
          </a:xfrm>
          <a:prstGeom prst="rect">
            <a:avLst/>
          </a:prstGeom>
          <a:noFill/>
          <a:ln w="9525">
            <a:noFill/>
            <a:miter lim="800000"/>
            <a:headEnd/>
            <a:tailEnd/>
          </a:ln>
        </p:spPr>
        <p:txBody>
          <a:bodyPr>
            <a:spAutoFit/>
          </a:bodyPr>
          <a:lstStyle/>
          <a:p>
            <a:pPr marL="0" indent="0">
              <a:buNone/>
            </a:pP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Yapacaklar: </a:t>
            </a:r>
          </a:p>
          <a:p>
            <a:pPr marL="0" indent="0">
              <a:buNone/>
            </a:pP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b="1" dirty="0">
                <a:latin typeface="Tahoma" panose="020B0604030504040204" pitchFamily="34" charset="0"/>
                <a:ea typeface="Tahoma" panose="020B0604030504040204" pitchFamily="34" charset="0"/>
                <a:cs typeface="Tahoma" panose="020B0604030504040204" pitchFamily="34" charset="0"/>
              </a:rPr>
              <a:t>Tam mükellefiyete tabi ve bilanço esasına göre defter tutan </a:t>
            </a:r>
            <a:r>
              <a:rPr lang="tr-TR" sz="1600" b="1" dirty="0" err="1">
                <a:latin typeface="Tahoma" panose="020B0604030504040204" pitchFamily="34" charset="0"/>
                <a:ea typeface="Tahoma" panose="020B0604030504040204" pitchFamily="34" charset="0"/>
                <a:cs typeface="Tahoma" panose="020B0604030504040204" pitchFamily="34" charset="0"/>
              </a:rPr>
              <a:t>kollektif</a:t>
            </a:r>
            <a:r>
              <a:rPr lang="tr-TR" sz="1600" b="1" dirty="0">
                <a:latin typeface="Tahoma" panose="020B0604030504040204" pitchFamily="34" charset="0"/>
                <a:ea typeface="Tahoma" panose="020B0604030504040204" pitchFamily="34" charset="0"/>
                <a:cs typeface="Tahoma" panose="020B0604030504040204" pitchFamily="34" charset="0"/>
              </a:rPr>
              <a:t>, adi komandit ve adi şirketler de dâhil olmak üzere ferdi işletme sahibi gelir vergisi mükellefleri ile kurumlar vergisi mükellefleri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9.6.2021</a:t>
            </a:r>
            <a:r>
              <a:rPr lang="tr-TR" sz="16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tarih itibarıyla yasal defter  kayıtlarında bulunan taşınmazlar ile amortismana tabi diğer iktisadi kıymetlerini (ATİK) ve </a:t>
            </a:r>
            <a:r>
              <a:rPr lang="tr-TR" sz="1600" dirty="0">
                <a:latin typeface="Tahoma" panose="020B0604030504040204" pitchFamily="34" charset="0"/>
                <a:ea typeface="Tahoma" panose="020B0604030504040204" pitchFamily="34" charset="0"/>
                <a:cs typeface="Tahoma" panose="020B0604030504040204" pitchFamily="34" charset="0"/>
              </a:rPr>
              <a:t>bunlara ait amortismanlar esas alınmak suretiyle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31/12/2021</a:t>
            </a:r>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tarihine kadar Kanunda yazılı istisnalar dışında yeniden değerleme hakkına sahip bulunmaktadırlar. </a:t>
            </a: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11</a:t>
            </a:fld>
            <a:endParaRPr lang="en-US" dirty="0"/>
          </a:p>
        </p:txBody>
      </p:sp>
    </p:spTree>
    <p:extLst>
      <p:ext uri="{BB962C8B-B14F-4D97-AF65-F5344CB8AC3E}">
        <p14:creationId xmlns:p14="http://schemas.microsoft.com/office/powerpoint/2010/main" val="403732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2533" name="TextBox 3"/>
          <p:cNvSpPr txBox="1">
            <a:spLocks noChangeArrowheads="1"/>
          </p:cNvSpPr>
          <p:nvPr/>
        </p:nvSpPr>
        <p:spPr bwMode="auto">
          <a:xfrm>
            <a:off x="623392" y="1268760"/>
            <a:ext cx="11233151" cy="4770537"/>
          </a:xfrm>
          <a:prstGeom prst="rect">
            <a:avLst/>
          </a:prstGeom>
          <a:noFill/>
          <a:ln w="9525">
            <a:noFill/>
            <a:miter lim="800000"/>
            <a:headEnd/>
            <a:tailEnd/>
          </a:ln>
        </p:spPr>
        <p:txBody>
          <a:bodyPr>
            <a:spAutoFit/>
          </a:bodyPr>
          <a:lstStyle/>
          <a:p>
            <a:pPr marL="0" indent="0">
              <a:buNone/>
            </a:pPr>
            <a:endPar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Yapamayacaklar :</a:t>
            </a:r>
          </a:p>
          <a:p>
            <a:pPr marL="0" indent="0">
              <a:buNone/>
            </a:pPr>
            <a:endPar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Dar mükellefiyet esasında vergilendirilen mükellefler,</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İşletme hesabı (zirai işletme hesabı dâhil) esasına göre defter tutan mükellefler,</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Serbest meslek kazanç defteri tutan serbest meslek erbabı mükellefler,</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Finans ve bankacılık sektöründe faaliyet gösteren mükellefler,</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Sigorta ve reasürans şirketleri,</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Emeklilik şirketleri ve emeklilik yatırım fonları,</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Münhasıran sürekli olarak işlenmiş altın, gümüş alım-satımı ve imali ile iştigal eden mükellefler,</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dirty="0">
                <a:latin typeface="Tahoma" panose="020B0604030504040204" pitchFamily="34" charset="0"/>
                <a:ea typeface="Tahoma" panose="020B0604030504040204" pitchFamily="34" charset="0"/>
                <a:cs typeface="Tahoma" panose="020B0604030504040204" pitchFamily="34" charset="0"/>
              </a:rPr>
              <a:t>213 sayılı </a:t>
            </a:r>
            <a:r>
              <a:rPr lang="tr-TR" sz="1600" dirty="0" err="1">
                <a:latin typeface="Tahoma" panose="020B0604030504040204" pitchFamily="34" charset="0"/>
                <a:ea typeface="Tahoma" panose="020B0604030504040204" pitchFamily="34" charset="0"/>
                <a:cs typeface="Tahoma" panose="020B0604030504040204" pitchFamily="34" charset="0"/>
              </a:rPr>
              <a:t>VUK’nın</a:t>
            </a:r>
            <a:r>
              <a:rPr lang="tr-TR" sz="1600" dirty="0">
                <a:latin typeface="Tahoma" panose="020B0604030504040204" pitchFamily="34" charset="0"/>
                <a:ea typeface="Tahoma" panose="020B0604030504040204" pitchFamily="34" charset="0"/>
                <a:cs typeface="Tahoma" panose="020B0604030504040204" pitchFamily="34" charset="0"/>
              </a:rPr>
              <a:t> 215 inci maddesi uyarınca kendilerine, kayıtlarını Türk para birimi dışında başka bir para birimiyle tutmalarına izin verilen mükellefler</a:t>
            </a:r>
            <a:endPar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19"/>
          <p:cNvSpPr>
            <a:spLocks noChangeArrowheads="1"/>
          </p:cNvSpPr>
          <p:nvPr/>
        </p:nvSpPr>
        <p:spPr bwMode="auto">
          <a:xfrm>
            <a:off x="693965" y="293732"/>
            <a:ext cx="10586612"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Yapabilecek ve Yapamayacak Olan Mükellefler :</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12</a:t>
            </a:fld>
            <a:endParaRPr lang="en-US" dirty="0"/>
          </a:p>
        </p:txBody>
      </p:sp>
    </p:spTree>
    <p:extLst>
      <p:ext uri="{BB962C8B-B14F-4D97-AF65-F5344CB8AC3E}">
        <p14:creationId xmlns:p14="http://schemas.microsoft.com/office/powerpoint/2010/main" val="3513686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529196" y="476671"/>
            <a:ext cx="8664283"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rPr>
              <a:t>Yeniden Değerlemenin Yapılabileceği Süre :</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3556"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3557" name="TextBox 3"/>
          <p:cNvSpPr txBox="1">
            <a:spLocks noChangeArrowheads="1"/>
          </p:cNvSpPr>
          <p:nvPr/>
        </p:nvSpPr>
        <p:spPr bwMode="auto">
          <a:xfrm>
            <a:off x="526436" y="1568982"/>
            <a:ext cx="11329161" cy="4031873"/>
          </a:xfrm>
          <a:prstGeom prst="rect">
            <a:avLst/>
          </a:prstGeom>
          <a:noFill/>
          <a:ln w="9525">
            <a:noFill/>
            <a:miter lim="800000"/>
            <a:headEnd/>
            <a:tailEnd/>
          </a:ln>
        </p:spPr>
        <p:txBody>
          <a:bodyPr wrap="square">
            <a:spAutoFit/>
          </a:bodyPr>
          <a:lstStyle/>
          <a:p>
            <a:r>
              <a:rPr lang="tr-TR" sz="1600" dirty="0">
                <a:latin typeface="Tahoma" panose="020B0604030504040204" pitchFamily="34" charset="0"/>
                <a:ea typeface="Tahoma" panose="020B0604030504040204" pitchFamily="34" charset="0"/>
                <a:cs typeface="Tahoma" panose="020B0604030504040204" pitchFamily="34" charset="0"/>
              </a:rPr>
              <a:t>Mükellefler, 7326 sayılı Kanunun 11’inci maddesinin yürürlüğe girdiği tarih olan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09/06/2021</a:t>
            </a:r>
            <a:r>
              <a:rPr lang="tr-TR" sz="1600" dirty="0">
                <a:latin typeface="Tahoma" panose="020B0604030504040204" pitchFamily="34" charset="0"/>
                <a:ea typeface="Tahoma" panose="020B0604030504040204" pitchFamily="34" charset="0"/>
                <a:cs typeface="Tahoma" panose="020B0604030504040204" pitchFamily="34" charset="0"/>
              </a:rPr>
              <a:t> tarihi itibarıyla yasal defter kayıtlarında yer alan taşınmazları &amp; ATİK’ </a:t>
            </a:r>
            <a:r>
              <a:rPr lang="tr-TR" sz="1600" dirty="0" err="1">
                <a:latin typeface="Tahoma" panose="020B0604030504040204" pitchFamily="34" charset="0"/>
                <a:ea typeface="Tahoma" panose="020B0604030504040204" pitchFamily="34" charset="0"/>
                <a:cs typeface="Tahoma" panose="020B0604030504040204" pitchFamily="34" charset="0"/>
              </a:rPr>
              <a:t>leri</a:t>
            </a:r>
            <a:r>
              <a:rPr lang="tr-TR" sz="1600" dirty="0">
                <a:latin typeface="Tahoma" panose="020B0604030504040204" pitchFamily="34" charset="0"/>
                <a:ea typeface="Tahoma" panose="020B0604030504040204" pitchFamily="34" charset="0"/>
                <a:cs typeface="Tahoma" panose="020B0604030504040204" pitchFamily="34" charset="0"/>
              </a:rPr>
              <a:t> ve bunlara ait amortismanlar esas alınmak suretiyle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31/12/2021</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tarihine kadar yeniden değerleme işlemini yapılabilecektir.</a:t>
            </a:r>
          </a:p>
          <a:p>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Değerleme işleminin  yapılacağı son tarih </a:t>
            </a:r>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31/12/2021</a:t>
            </a:r>
          </a:p>
          <a:p>
            <a:pPr marL="285750" indent="-285750">
              <a:buFont typeface="Wingdings" panose="05000000000000000000" pitchFamily="2" charset="2"/>
              <a:buChar char="§"/>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Beyanname Verme süresi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Değerleme işleminin yapıldığı tarihi izleyen ayın sonuna kadar </a:t>
            </a:r>
          </a:p>
          <a:p>
            <a:pPr marL="285750" indent="-285750">
              <a:buFont typeface="Wingdings" panose="05000000000000000000" pitchFamily="2" charset="2"/>
              <a:buChar char="§"/>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Ödemelerin ise;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ilk taksiti beyanname verme süresi içinde, izleyen taksitler beyanname verme süresini takip eden ikinci ve dördüncü ayda olmak üzere üç eşit taksitte ödenmesi gerekmektedir. </a:t>
            </a:r>
          </a:p>
          <a:p>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örnek ;</a:t>
            </a:r>
            <a:r>
              <a:rPr lang="tr-TR" sz="1600" dirty="0">
                <a:latin typeface="Tahoma" panose="020B0604030504040204" pitchFamily="34" charset="0"/>
                <a:ea typeface="Tahoma" panose="020B0604030504040204" pitchFamily="34" charset="0"/>
                <a:cs typeface="Tahoma" panose="020B0604030504040204" pitchFamily="34" charset="0"/>
              </a:rPr>
              <a:t> değerleme işleminin yapılacağı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son tarih 31 Aralık 2021 </a:t>
            </a:r>
            <a:r>
              <a:rPr lang="tr-TR" sz="1600" dirty="0">
                <a:latin typeface="Tahoma" panose="020B0604030504040204" pitchFamily="34" charset="0"/>
                <a:ea typeface="Tahoma" panose="020B0604030504040204" pitchFamily="34" charset="0"/>
                <a:cs typeface="Tahoma" panose="020B0604030504040204" pitchFamily="34" charset="0"/>
              </a:rPr>
              <a:t>olduğuna göre </a:t>
            </a:r>
          </a:p>
          <a:p>
            <a:r>
              <a:rPr lang="tr-TR" sz="1600" dirty="0">
                <a:latin typeface="Tahoma" panose="020B0604030504040204" pitchFamily="34" charset="0"/>
                <a:ea typeface="Tahoma" panose="020B0604030504040204" pitchFamily="34" charset="0"/>
                <a:cs typeface="Tahoma" panose="020B0604030504040204" pitchFamily="34" charset="0"/>
              </a:rPr>
              <a:t>değerleme nedeniyle hesaplanan verginin :</a:t>
            </a:r>
          </a:p>
          <a:p>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          ilk taksitinin(Aynı zamanda beyanname verme süresi)         31 Ocak 2022, </a:t>
            </a:r>
          </a:p>
          <a:p>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          ikinci taksitinin                                                                          31 Mart 2022, </a:t>
            </a:r>
          </a:p>
          <a:p>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          üçüncü taksitinin                                                                       31 Mayıs 2022 tarihine kadar </a:t>
            </a:r>
            <a:r>
              <a:rPr lang="tr-TR" sz="1600" dirty="0">
                <a:latin typeface="Tahoma" panose="020B0604030504040204" pitchFamily="34" charset="0"/>
                <a:ea typeface="Tahoma" panose="020B0604030504040204" pitchFamily="34" charset="0"/>
                <a:cs typeface="Tahoma" panose="020B0604030504040204" pitchFamily="34" charset="0"/>
              </a:rPr>
              <a:t>ödenmesi gerekmektedir.   </a:t>
            </a:r>
          </a:p>
          <a:p>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13</a:t>
            </a:fld>
            <a:endParaRPr lang="en-US" dirty="0"/>
          </a:p>
        </p:txBody>
      </p:sp>
    </p:spTree>
    <p:extLst>
      <p:ext uri="{BB962C8B-B14F-4D97-AF65-F5344CB8AC3E}">
        <p14:creationId xmlns:p14="http://schemas.microsoft.com/office/powerpoint/2010/main" val="3762891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78FCA7B-A3D5-4B9E-8702-8AE6AE01A02E}"/>
              </a:ext>
            </a:extLst>
          </p:cNvPr>
          <p:cNvSpPr>
            <a:spLocks noGrp="1"/>
          </p:cNvSpPr>
          <p:nvPr>
            <p:ph type="title"/>
          </p:nvPr>
        </p:nvSpPr>
        <p:spPr>
          <a:xfrm>
            <a:off x="315278" y="755931"/>
            <a:ext cx="10935108" cy="410698"/>
          </a:xfrm>
        </p:spPr>
        <p:txBody>
          <a:bodyPr vert="horz" lIns="91440" tIns="45720" rIns="91440" bIns="45720" rtlCol="0" anchor="ctr">
            <a:noAutofit/>
          </a:bodyPr>
          <a:lstStyle/>
          <a:p>
            <a:pPr marL="411163" lvl="1" indent="0"/>
            <a:r>
              <a:rPr lang="tr-TR" alt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Değerlemede Dikkat Alınacak Katsayılar Nasıl Tespit edilecek?      </a:t>
            </a:r>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İçerik Yer Tutucusu 2">
            <a:extLst>
              <a:ext uri="{FF2B5EF4-FFF2-40B4-BE49-F238E27FC236}">
                <a16:creationId xmlns="" xmlns:a16="http://schemas.microsoft.com/office/drawing/2014/main" id="{56B8FA01-44EF-4016-A885-65FFF37A9411}"/>
              </a:ext>
            </a:extLst>
          </p:cNvPr>
          <p:cNvSpPr>
            <a:spLocks noGrp="1"/>
          </p:cNvSpPr>
          <p:nvPr>
            <p:ph idx="1"/>
          </p:nvPr>
        </p:nvSpPr>
        <p:spPr>
          <a:xfrm>
            <a:off x="431371" y="1556792"/>
            <a:ext cx="11323983" cy="5112568"/>
          </a:xfrm>
        </p:spPr>
        <p:txBody>
          <a:bodyPr>
            <a:noAutofit/>
          </a:bodyPr>
          <a:lstStyle/>
          <a:p>
            <a:pPr marL="411163" lvl="1" indent="0">
              <a:buClr>
                <a:schemeClr val="tx1"/>
              </a:buClr>
              <a:buNone/>
            </a:pP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A-ENFLASYON DÜZELTMESİNE TABİ TUTULMUŞ OLANLAR</a:t>
            </a: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1600" dirty="0">
                <a:latin typeface="Tahoma" panose="020B0604030504040204" pitchFamily="34" charset="0"/>
                <a:ea typeface="Tahoma" panose="020B0604030504040204" pitchFamily="34" charset="0"/>
                <a:cs typeface="Tahoma" panose="020B0604030504040204" pitchFamily="34" charset="0"/>
              </a:rPr>
              <a:t>7326 sayılı Kanunun yürürlüğe girdiği tarihten bir önceki ay olan </a:t>
            </a:r>
            <a:r>
              <a:rPr lang="tr-TR" sz="1600" b="1" dirty="0">
                <a:latin typeface="Tahoma" panose="020B0604030504040204" pitchFamily="34" charset="0"/>
                <a:ea typeface="Tahoma" panose="020B0604030504040204" pitchFamily="34" charset="0"/>
                <a:cs typeface="Tahoma" panose="020B0604030504040204" pitchFamily="34" charset="0"/>
              </a:rPr>
              <a:t>Mayıs 2021 </a:t>
            </a:r>
            <a:r>
              <a:rPr lang="tr-TR" sz="1600" dirty="0">
                <a:latin typeface="Tahoma" panose="020B0604030504040204" pitchFamily="34" charset="0"/>
                <a:ea typeface="Tahoma" panose="020B0604030504040204" pitchFamily="34" charset="0"/>
                <a:cs typeface="Tahoma" panose="020B0604030504040204" pitchFamily="34" charset="0"/>
              </a:rPr>
              <a:t>için tespit edilen Yİ-  ÜFE değerinin </a:t>
            </a:r>
            <a:r>
              <a:rPr lang="tr-TR" sz="1600" b="1" dirty="0">
                <a:latin typeface="Tahoma" panose="020B0604030504040204" pitchFamily="34" charset="0"/>
                <a:ea typeface="Tahoma" panose="020B0604030504040204" pitchFamily="34" charset="0"/>
                <a:cs typeface="Tahoma" panose="020B0604030504040204" pitchFamily="34" charset="0"/>
              </a:rPr>
              <a:t>(666,79)</a:t>
            </a:r>
            <a:r>
              <a:rPr lang="tr-TR" sz="1600" dirty="0">
                <a:latin typeface="Tahoma" panose="020B0604030504040204" pitchFamily="34" charset="0"/>
                <a:ea typeface="Tahoma" panose="020B0604030504040204" pitchFamily="34" charset="0"/>
                <a:cs typeface="Tahoma" panose="020B0604030504040204" pitchFamily="34" charset="0"/>
              </a:rPr>
              <a:t>, enflasyon düzeltmesine tabi tutulan bilançonun ait olduğu </a:t>
            </a:r>
            <a:r>
              <a:rPr lang="tr-TR" sz="1600" b="1" dirty="0">
                <a:latin typeface="Tahoma" panose="020B0604030504040204" pitchFamily="34" charset="0"/>
                <a:ea typeface="Tahoma" panose="020B0604030504040204" pitchFamily="34" charset="0"/>
                <a:cs typeface="Tahoma" panose="020B0604030504040204" pitchFamily="34" charset="0"/>
              </a:rPr>
              <a:t>Aralık 2004</a:t>
            </a:r>
            <a:r>
              <a:rPr lang="tr-TR" sz="1600" dirty="0">
                <a:latin typeface="Tahoma" panose="020B0604030504040204" pitchFamily="34" charset="0"/>
                <a:ea typeface="Tahoma" panose="020B0604030504040204" pitchFamily="34" charset="0"/>
                <a:cs typeface="Tahoma" panose="020B0604030504040204" pitchFamily="34" charset="0"/>
              </a:rPr>
              <a:t> 	tarihini takip eden aya ilişkin Yİ-ÜFE değerine (</a:t>
            </a:r>
            <a:r>
              <a:rPr lang="tr-TR" sz="1600" i="1" dirty="0">
                <a:latin typeface="Tahoma" panose="020B0604030504040204" pitchFamily="34" charset="0"/>
                <a:ea typeface="Tahoma" panose="020B0604030504040204" pitchFamily="34" charset="0"/>
                <a:cs typeface="Tahoma" panose="020B0604030504040204" pitchFamily="34" charset="0"/>
              </a:rPr>
              <a:t>hesap dönemi takvim yılı olan mükellefler açısından, </a:t>
            </a:r>
            <a:r>
              <a:rPr lang="tr-TR" sz="1600" b="1" i="1" dirty="0">
                <a:latin typeface="Tahoma" panose="020B0604030504040204" pitchFamily="34" charset="0"/>
                <a:ea typeface="Tahoma" panose="020B0604030504040204" pitchFamily="34" charset="0"/>
                <a:cs typeface="Tahoma" panose="020B0604030504040204" pitchFamily="34" charset="0"/>
              </a:rPr>
              <a:t>Ocak 2005</a:t>
            </a:r>
            <a:r>
              <a:rPr lang="tr-TR" sz="1600" i="1" dirty="0">
                <a:latin typeface="Tahoma" panose="020B0604030504040204" pitchFamily="34" charset="0"/>
                <a:ea typeface="Tahoma" panose="020B0604030504040204" pitchFamily="34" charset="0"/>
                <a:cs typeface="Tahoma" panose="020B0604030504040204" pitchFamily="34" charset="0"/>
              </a:rPr>
              <a:t> ayı için tespit edilen Yİ-ÜFE değerine </a:t>
            </a:r>
            <a:r>
              <a:rPr lang="tr-TR" sz="1600" b="1" i="1" dirty="0">
                <a:latin typeface="Tahoma" panose="020B0604030504040204" pitchFamily="34" charset="0"/>
                <a:ea typeface="Tahoma" panose="020B0604030504040204" pitchFamily="34" charset="0"/>
                <a:cs typeface="Tahoma" panose="020B0604030504040204" pitchFamily="34" charset="0"/>
              </a:rPr>
              <a:t>(114,83)) </a:t>
            </a:r>
            <a:r>
              <a:rPr lang="tr-TR" sz="1600" dirty="0">
                <a:latin typeface="Tahoma" panose="020B0604030504040204" pitchFamily="34" charset="0"/>
                <a:ea typeface="Tahoma" panose="020B0604030504040204" pitchFamily="34" charset="0"/>
                <a:cs typeface="Tahoma" panose="020B0604030504040204" pitchFamily="34" charset="0"/>
              </a:rPr>
              <a:t>bölünmesi ile bulunan oran, </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B-</a:t>
            </a: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ENFLASYON DÜZELTMESİNE TABİ TUTULMAMIŞ OLANLAR</a:t>
            </a:r>
            <a:endPar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11163" lvl="1" indent="0" algn="just">
              <a:buClr>
                <a:schemeClr val="tx1"/>
              </a:buClr>
              <a:buNone/>
            </a:pPr>
            <a:r>
              <a:rPr lang="tr-TR" alt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a:latin typeface="Tahoma" panose="020B0604030504040204" pitchFamily="34" charset="0"/>
                <a:ea typeface="Tahoma" panose="020B0604030504040204" pitchFamily="34" charset="0"/>
                <a:cs typeface="Tahoma" panose="020B0604030504040204" pitchFamily="34" charset="0"/>
              </a:rPr>
              <a:t>31.12.2004</a:t>
            </a:r>
            <a:r>
              <a:rPr lang="tr-TR" sz="1600" dirty="0">
                <a:latin typeface="Tahoma" panose="020B0604030504040204" pitchFamily="34" charset="0"/>
                <a:ea typeface="Tahoma" panose="020B0604030504040204" pitchFamily="34" charset="0"/>
                <a:cs typeface="Tahoma" panose="020B0604030504040204" pitchFamily="34" charset="0"/>
              </a:rPr>
              <a:t> tarihinden sonra iktisap edilen taşınmazlar &amp; amortismana tabi iktisadi kıymetler ve bunların amortismanları için yeniden değerlemeye ilişkin </a:t>
            </a:r>
            <a:r>
              <a:rPr lang="tr-TR" sz="1600" b="1" dirty="0">
                <a:latin typeface="Tahoma" panose="020B0604030504040204" pitchFamily="34" charset="0"/>
                <a:ea typeface="Tahoma" panose="020B0604030504040204" pitchFamily="34" charset="0"/>
                <a:cs typeface="Tahoma" panose="020B0604030504040204" pitchFamily="34" charset="0"/>
              </a:rPr>
              <a:t>7326 </a:t>
            </a:r>
            <a:r>
              <a:rPr lang="tr-TR" sz="1600" dirty="0">
                <a:latin typeface="Tahoma" panose="020B0604030504040204" pitchFamily="34" charset="0"/>
                <a:ea typeface="Tahoma" panose="020B0604030504040204" pitchFamily="34" charset="0"/>
                <a:cs typeface="Tahoma" panose="020B0604030504040204" pitchFamily="34" charset="0"/>
              </a:rPr>
              <a:t>sayılı Kanunun yürürlüğe girdiği tarihten bir önceki ay olan </a:t>
            </a:r>
            <a:r>
              <a:rPr lang="tr-TR" sz="1600" b="1" dirty="0">
                <a:latin typeface="Tahoma" panose="020B0604030504040204" pitchFamily="34" charset="0"/>
                <a:ea typeface="Tahoma" panose="020B0604030504040204" pitchFamily="34" charset="0"/>
                <a:cs typeface="Tahoma" panose="020B0604030504040204" pitchFamily="34" charset="0"/>
              </a:rPr>
              <a:t>Mayıs 2021 </a:t>
            </a:r>
            <a:r>
              <a:rPr lang="tr-TR" sz="1600" dirty="0">
                <a:latin typeface="Tahoma" panose="020B0604030504040204" pitchFamily="34" charset="0"/>
                <a:ea typeface="Tahoma" panose="020B0604030504040204" pitchFamily="34" charset="0"/>
                <a:cs typeface="Tahoma" panose="020B0604030504040204" pitchFamily="34" charset="0"/>
              </a:rPr>
              <a:t>için tespit dilen Yİ-ÜFE değerinin </a:t>
            </a:r>
            <a:r>
              <a:rPr lang="tr-TR" sz="1600" b="1" dirty="0">
                <a:latin typeface="Tahoma" panose="020B0604030504040204" pitchFamily="34" charset="0"/>
                <a:ea typeface="Tahoma" panose="020B0604030504040204" pitchFamily="34" charset="0"/>
                <a:cs typeface="Tahoma" panose="020B0604030504040204" pitchFamily="34" charset="0"/>
              </a:rPr>
              <a:t>(666,79)</a:t>
            </a:r>
            <a:r>
              <a:rPr lang="tr-TR" sz="1600" dirty="0">
                <a:latin typeface="Tahoma" panose="020B0604030504040204" pitchFamily="34" charset="0"/>
                <a:ea typeface="Tahoma" panose="020B0604030504040204" pitchFamily="34" charset="0"/>
                <a:cs typeface="Tahoma" panose="020B0604030504040204" pitchFamily="34" charset="0"/>
              </a:rPr>
              <a:t>, taşınmazın iktisap edildiği ayı izleyen aya ilişkin Yİ-ÜFE değerine bölünmesi ile bulunan oran, </a:t>
            </a:r>
          </a:p>
          <a:p>
            <a:pPr marL="411163" lvl="1" indent="0" algn="just">
              <a:buClr>
                <a:schemeClr val="tx1"/>
              </a:buClr>
              <a:buFont typeface="Wingdings 2" panose="05020102010507070707" pitchFamily="18" charset="2"/>
              <a:buNone/>
            </a:pPr>
            <a:r>
              <a:rPr lang="tr-TR" sz="1600" b="1" dirty="0">
                <a:latin typeface="Tahoma" panose="020B0604030504040204" pitchFamily="34" charset="0"/>
                <a:ea typeface="Tahoma" panose="020B0604030504040204" pitchFamily="34" charset="0"/>
                <a:cs typeface="Tahoma" panose="020B0604030504040204" pitchFamily="34" charset="0"/>
              </a:rPr>
              <a:t> </a:t>
            </a:r>
          </a:p>
          <a:p>
            <a:pPr marL="411163" lvl="1" indent="0" algn="just">
              <a:buClr>
                <a:schemeClr val="tx1"/>
              </a:buClr>
              <a:buFont typeface="Wingdings 2" panose="05020102010507070707" pitchFamily="18" charset="2"/>
              <a:buNone/>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C-2018 YILINDA GEÇİCİ 31. MADDEYE GÖRE DEĞERLEMEYE TABİ TUTULMUŞ OLANLAR :</a:t>
            </a:r>
          </a:p>
          <a:p>
            <a:pPr marL="411163" lvl="1" indent="0" algn="just">
              <a:buClr>
                <a:schemeClr val="tx1"/>
              </a:buClr>
              <a:buNone/>
            </a:pPr>
            <a:r>
              <a:rPr lang="tr-TR" sz="1600" dirty="0">
                <a:latin typeface="Tahoma" panose="020B0604030504040204" pitchFamily="34" charset="0"/>
                <a:ea typeface="Tahoma" panose="020B0604030504040204" pitchFamily="34" charset="0"/>
                <a:cs typeface="Tahoma" panose="020B0604030504040204" pitchFamily="34" charset="0"/>
              </a:rPr>
              <a:t>7326 sayılı Kanunun yürürlüğe girdiği tarihten bir önceki ay olan </a:t>
            </a:r>
            <a:r>
              <a:rPr lang="tr-TR" sz="1600" b="1" dirty="0">
                <a:latin typeface="Tahoma" panose="020B0604030504040204" pitchFamily="34" charset="0"/>
                <a:ea typeface="Tahoma" panose="020B0604030504040204" pitchFamily="34" charset="0"/>
                <a:cs typeface="Tahoma" panose="020B0604030504040204" pitchFamily="34" charset="0"/>
              </a:rPr>
              <a:t>Mayıs 2021 </a:t>
            </a:r>
            <a:r>
              <a:rPr lang="tr-TR" sz="1600" dirty="0">
                <a:latin typeface="Tahoma" panose="020B0604030504040204" pitchFamily="34" charset="0"/>
                <a:ea typeface="Tahoma" panose="020B0604030504040204" pitchFamily="34" charset="0"/>
                <a:cs typeface="Tahoma" panose="020B0604030504040204" pitchFamily="34" charset="0"/>
              </a:rPr>
              <a:t>için tespit edilen Yİ-ÜFE değerinin </a:t>
            </a:r>
            <a:r>
              <a:rPr lang="tr-TR" sz="1600" b="1" dirty="0">
                <a:latin typeface="Tahoma" panose="020B0604030504040204" pitchFamily="34" charset="0"/>
                <a:ea typeface="Tahoma" panose="020B0604030504040204" pitchFamily="34" charset="0"/>
                <a:cs typeface="Tahoma" panose="020B0604030504040204" pitchFamily="34" charset="0"/>
              </a:rPr>
              <a:t>(666,79)</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b="1" dirty="0">
                <a:latin typeface="Tahoma" panose="020B0604030504040204" pitchFamily="34" charset="0"/>
                <a:ea typeface="Tahoma" panose="020B0604030504040204" pitchFamily="34" charset="0"/>
                <a:cs typeface="Tahoma" panose="020B0604030504040204" pitchFamily="34" charset="0"/>
              </a:rPr>
              <a:t>2018 yılı Mayıs </a:t>
            </a:r>
            <a:r>
              <a:rPr lang="tr-TR" sz="1600" dirty="0">
                <a:latin typeface="Tahoma" panose="020B0604030504040204" pitchFamily="34" charset="0"/>
                <a:ea typeface="Tahoma" panose="020B0604030504040204" pitchFamily="34" charset="0"/>
                <a:cs typeface="Tahoma" panose="020B0604030504040204" pitchFamily="34" charset="0"/>
              </a:rPr>
              <a:t>ayına ilişkin Yİ-ÜFE değerine </a:t>
            </a:r>
            <a:r>
              <a:rPr lang="tr-TR" sz="1600" b="1" dirty="0">
                <a:latin typeface="Tahoma" panose="020B0604030504040204" pitchFamily="34" charset="0"/>
                <a:ea typeface="Tahoma" panose="020B0604030504040204" pitchFamily="34" charset="0"/>
                <a:cs typeface="Tahoma" panose="020B0604030504040204" pitchFamily="34" charset="0"/>
              </a:rPr>
              <a:t>(354,35)</a:t>
            </a:r>
            <a:r>
              <a:rPr lang="tr-TR" sz="1600" dirty="0">
                <a:latin typeface="Tahoma" panose="020B0604030504040204" pitchFamily="34" charset="0"/>
                <a:ea typeface="Tahoma" panose="020B0604030504040204" pitchFamily="34" charset="0"/>
                <a:cs typeface="Tahoma" panose="020B0604030504040204" pitchFamily="34" charset="0"/>
              </a:rPr>
              <a:t>bölünmesi ile bulunan oran dikkate alınmalıdır.</a:t>
            </a:r>
          </a:p>
          <a:p>
            <a:pPr marL="411163" lvl="1" indent="0" algn="just">
              <a:buClr>
                <a:schemeClr val="tx1"/>
              </a:buClr>
              <a:buFont typeface="Wingdings 2" panose="05020102010507070707" pitchFamily="18" charset="2"/>
              <a:buNone/>
            </a:pPr>
            <a:endParaRPr lang="tr-TR" altLang="tr-TR"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a:extLst>
              <a:ext uri="{FF2B5EF4-FFF2-40B4-BE49-F238E27FC236}">
                <a16:creationId xmlns="" xmlns:a16="http://schemas.microsoft.com/office/drawing/2014/main" id="{DE48C6B3-D9AC-44BD-8CD0-D244C8612A8B}"/>
              </a:ext>
            </a:extLst>
          </p:cNvPr>
          <p:cNvSpPr>
            <a:spLocks noGrp="1"/>
          </p:cNvSpPr>
          <p:nvPr>
            <p:ph type="sldNum" sz="quarter" idx="12"/>
          </p:nvPr>
        </p:nvSpPr>
        <p:spPr/>
        <p:txBody>
          <a:bodyPr/>
          <a:lstStyle/>
          <a:p>
            <a:fld id="{79571CC3-4FE0-44E9-AC7B-1539F6819B47}" type="slidenum">
              <a:rPr lang="tr-TR" smtClean="0"/>
              <a:t>14</a:t>
            </a:fld>
            <a:endParaRPr lang="tr-TR"/>
          </a:p>
        </p:txBody>
      </p:sp>
    </p:spTree>
    <p:extLst>
      <p:ext uri="{BB962C8B-B14F-4D97-AF65-F5344CB8AC3E}">
        <p14:creationId xmlns:p14="http://schemas.microsoft.com/office/powerpoint/2010/main" val="25480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93965" y="349206"/>
            <a:ext cx="9995348"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Tutarının Hesaplanması:</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4580"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4581" name="TextBox 3"/>
          <p:cNvSpPr txBox="1">
            <a:spLocks noChangeArrowheads="1"/>
          </p:cNvSpPr>
          <p:nvPr/>
        </p:nvSpPr>
        <p:spPr bwMode="auto">
          <a:xfrm>
            <a:off x="527051" y="1557338"/>
            <a:ext cx="11040533" cy="366712"/>
          </a:xfrm>
          <a:prstGeom prst="rect">
            <a:avLst/>
          </a:prstGeom>
          <a:noFill/>
          <a:ln w="9525">
            <a:noFill/>
            <a:miter lim="800000"/>
            <a:headEnd/>
            <a:tailEnd/>
          </a:ln>
        </p:spPr>
        <p:txBody>
          <a:bodyPr>
            <a:spAutoFit/>
          </a:bodyPr>
          <a:lstStyle/>
          <a:p>
            <a:endParaRPr lang="tr-TR">
              <a:latin typeface="Tahoma" pitchFamily="34" charset="0"/>
            </a:endParaRPr>
          </a:p>
        </p:txBody>
      </p:sp>
      <p:sp>
        <p:nvSpPr>
          <p:cNvPr id="24582" name="Rectangle 7"/>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4583" name="Text Box 8"/>
          <p:cNvSpPr txBox="1">
            <a:spLocks noChangeArrowheads="1"/>
          </p:cNvSpPr>
          <p:nvPr/>
        </p:nvSpPr>
        <p:spPr bwMode="auto">
          <a:xfrm>
            <a:off x="312615" y="1484784"/>
            <a:ext cx="11723077" cy="3539430"/>
          </a:xfrm>
          <a:prstGeom prst="rect">
            <a:avLst/>
          </a:prstGeom>
          <a:noFill/>
          <a:ln w="9525">
            <a:noFill/>
            <a:miter lim="800000"/>
            <a:headEnd/>
            <a:tailEnd/>
          </a:ln>
        </p:spPr>
        <p:txBody>
          <a:bodyPr wrap="square">
            <a:spAutoFit/>
          </a:bodyPr>
          <a:lstStyle/>
          <a:p>
            <a:pPr algn="just">
              <a:buClr>
                <a:schemeClr val="tx1"/>
              </a:buClr>
            </a:pP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   YENİDEN DEĞERLEMEDE, İKTİSADİ KIYMETİN AMORTİSMANLAR DÜŞÜLDÜKTEN SONRAKİ NET DEFTER DEĞERİ ESAS ALINACAK. AYRILMAMIŞ AMORTİSMANLAR DEĞER YÜKSELTME İŞLEMİNDE TAM OLARAK AYRILMIŞ OLARAK KABUL EDİLECEK. </a:t>
            </a:r>
            <a:r>
              <a:rPr lang="tr-TR" altLang="tr-TR" sz="1600" dirty="0">
                <a:latin typeface="Tahoma" panose="020B0604030504040204" pitchFamily="34" charset="0"/>
                <a:ea typeface="Tahoma" panose="020B0604030504040204" pitchFamily="34" charset="0"/>
                <a:cs typeface="Tahoma" panose="020B0604030504040204" pitchFamily="34" charset="0"/>
              </a:rPr>
              <a:t>(Bunun için </a:t>
            </a:r>
            <a:r>
              <a:rPr lang="tr-TR" sz="1600" dirty="0">
                <a:latin typeface="Tahoma" panose="020B0604030504040204" pitchFamily="34" charset="0"/>
                <a:ea typeface="Tahoma" panose="020B0604030504040204" pitchFamily="34" charset="0"/>
                <a:cs typeface="Tahoma" panose="020B0604030504040204" pitchFamily="34" charset="0"/>
              </a:rPr>
              <a:t>ayrılmamış amortismanların değerlemeden önce ayrılarak tamamlanması (buradan doğan giderin kazancın tespitinde dikkate alınmaması gerekir) veya ayrılmamış amortisman ayrılmış gibi fonun hesaplanması gerekir.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Yeniden Değerleme uygulamasında taşınmazların ve amortismana tabi sabit kıymetlerin, değerlenmesi işleminde maddenin değerleme hükümlerine göre </a:t>
            </a:r>
            <a:r>
              <a:rPr lang="tr-TR"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31.03.2021</a:t>
            </a:r>
            <a:r>
              <a:rPr lang="tr-TR" sz="1600" dirty="0">
                <a:latin typeface="Tahoma" panose="020B0604030504040204" pitchFamily="34" charset="0"/>
                <a:ea typeface="Tahoma" panose="020B0604030504040204" pitchFamily="34" charset="0"/>
                <a:cs typeface="Tahoma" panose="020B0604030504040204" pitchFamily="34" charset="0"/>
              </a:rPr>
              <a:t> ara dönem bilançosunda yer alan Birikmiş Amortisman tutarları baz alınacak yani </a:t>
            </a:r>
            <a:r>
              <a:rPr lang="tr-TR"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2021 hesap dönemi 1.Geçici Vergi Dönemi </a:t>
            </a:r>
            <a:r>
              <a:rPr lang="tr-TR" sz="1600" dirty="0">
                <a:latin typeface="Tahoma" panose="020B0604030504040204" pitchFamily="34" charset="0"/>
                <a:ea typeface="Tahoma" panose="020B0604030504040204" pitchFamily="34" charset="0"/>
                <a:cs typeface="Tahoma" panose="020B0604030504040204" pitchFamily="34" charset="0"/>
              </a:rPr>
              <a:t>itibariyle </a:t>
            </a:r>
            <a:r>
              <a:rPr lang="tr-TR" sz="1600" dirty="0" smtClean="0">
                <a:latin typeface="Tahoma" panose="020B0604030504040204" pitchFamily="34" charset="0"/>
                <a:ea typeface="Tahoma" panose="020B0604030504040204" pitchFamily="34" charset="0"/>
                <a:cs typeface="Tahoma" panose="020B0604030504040204" pitchFamily="34" charset="0"/>
              </a:rPr>
              <a:t>ayrılmamış amortismanlar </a:t>
            </a:r>
            <a:r>
              <a:rPr lang="tr-TR" sz="1600" smtClean="0">
                <a:latin typeface="Tahoma" panose="020B0604030504040204" pitchFamily="34" charset="0"/>
                <a:ea typeface="Tahoma" panose="020B0604030504040204" pitchFamily="34" charset="0"/>
                <a:cs typeface="Tahoma" panose="020B0604030504040204" pitchFamily="34" charset="0"/>
              </a:rPr>
              <a:t>tam olarak ayrılmış </a:t>
            </a:r>
            <a:r>
              <a:rPr lang="tr-TR" sz="1600" dirty="0" smtClean="0">
                <a:latin typeface="Tahoma" panose="020B0604030504040204" pitchFamily="34" charset="0"/>
                <a:ea typeface="Tahoma" panose="020B0604030504040204" pitchFamily="34" charset="0"/>
                <a:cs typeface="Tahoma" panose="020B0604030504040204" pitchFamily="34" charset="0"/>
              </a:rPr>
              <a:t>olarak hesaplanıp amortisman tutarlarına </a:t>
            </a:r>
            <a:r>
              <a:rPr lang="tr-TR" sz="1600" dirty="0">
                <a:latin typeface="Tahoma" panose="020B0604030504040204" pitchFamily="34" charset="0"/>
                <a:ea typeface="Tahoma" panose="020B0604030504040204" pitchFamily="34" charset="0"/>
                <a:cs typeface="Tahoma" panose="020B0604030504040204" pitchFamily="34" charset="0"/>
              </a:rPr>
              <a:t>dahil edilmek suretiyle hesaplanacaktır.</a:t>
            </a:r>
            <a:endParaRPr lang="tr-TR" altLang="tr-TR" sz="1600" dirty="0">
              <a:latin typeface="Tahoma" panose="020B0604030504040204" pitchFamily="34" charset="0"/>
              <a:ea typeface="Tahoma" panose="020B0604030504040204" pitchFamily="34" charset="0"/>
              <a:cs typeface="Tahoma" panose="020B0604030504040204" pitchFamily="34" charset="0"/>
            </a:endParaRPr>
          </a:p>
          <a:p>
            <a:pPr marL="411163" lvl="1" algn="just">
              <a:buClr>
                <a:schemeClr val="tx1"/>
              </a:buClr>
            </a:pPr>
            <a:endParaRPr lang="tr-TR" altLang="tr-TR" sz="1600" dirty="0">
              <a:latin typeface="Tahoma" panose="020B0604030504040204" pitchFamily="34" charset="0"/>
              <a:ea typeface="Tahoma" panose="020B0604030504040204" pitchFamily="34" charset="0"/>
              <a:cs typeface="Tahoma" panose="020B0604030504040204" pitchFamily="34" charset="0"/>
            </a:endParaRPr>
          </a:p>
          <a:p>
            <a:pPr marL="411163" lvl="1" algn="just">
              <a:buClr>
                <a:schemeClr val="tx1"/>
              </a:buClr>
            </a:pPr>
            <a:endParaRPr lang="tr-TR" altLang="tr-TR" sz="1600" dirty="0">
              <a:latin typeface="Tahoma" panose="020B0604030504040204" pitchFamily="34" charset="0"/>
              <a:ea typeface="Tahoma" panose="020B0604030504040204" pitchFamily="34" charset="0"/>
              <a:cs typeface="Tahoma" panose="020B0604030504040204" pitchFamily="34" charset="0"/>
            </a:endParaRPr>
          </a:p>
          <a:p>
            <a:pPr algn="just">
              <a:buClr>
                <a:schemeClr val="tx1"/>
              </a:buClr>
            </a:pPr>
            <a:r>
              <a:rPr lang="tr-TR" alt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ARSA VE ARAZİLER İÇİN AMORTİSMAN AYRILMASI MÜMKÜN OLMADIĞINDAN, BUNLARIN DEFTER DEĞERLERİ ENDEKSLENECEK.</a:t>
            </a:r>
          </a:p>
          <a:p>
            <a:pPr marL="696913" lvl="1" indent="-285750" algn="just">
              <a:buClr>
                <a:schemeClr val="tx1"/>
              </a:buClr>
              <a:buFont typeface="Wingdings" panose="05000000000000000000" pitchFamily="2" charset="2"/>
              <a:buChar char="Ø"/>
            </a:pPr>
            <a:endParaRPr lang="tr-TR" altLang="tr-TR"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buClr>
                <a:schemeClr val="tx1"/>
              </a:buClr>
            </a:pP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15</a:t>
            </a:fld>
            <a:endParaRPr lang="en-US" dirty="0"/>
          </a:p>
        </p:txBody>
      </p:sp>
    </p:spTree>
    <p:extLst>
      <p:ext uri="{BB962C8B-B14F-4D97-AF65-F5344CB8AC3E}">
        <p14:creationId xmlns:p14="http://schemas.microsoft.com/office/powerpoint/2010/main" val="2317052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527051" y="404665"/>
            <a:ext cx="9936757"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Tutarının Hesaplanması:</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4580"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4581" name="TextBox 3"/>
          <p:cNvSpPr txBox="1">
            <a:spLocks noChangeArrowheads="1"/>
          </p:cNvSpPr>
          <p:nvPr/>
        </p:nvSpPr>
        <p:spPr bwMode="auto">
          <a:xfrm>
            <a:off x="527051" y="1557338"/>
            <a:ext cx="11040533" cy="366712"/>
          </a:xfrm>
          <a:prstGeom prst="rect">
            <a:avLst/>
          </a:prstGeom>
          <a:noFill/>
          <a:ln w="9525">
            <a:noFill/>
            <a:miter lim="800000"/>
            <a:headEnd/>
            <a:tailEnd/>
          </a:ln>
        </p:spPr>
        <p:txBody>
          <a:bodyPr>
            <a:spAutoFit/>
          </a:bodyPr>
          <a:lstStyle/>
          <a:p>
            <a:endParaRPr lang="tr-TR">
              <a:latin typeface="Tahoma" pitchFamily="34" charset="0"/>
            </a:endParaRPr>
          </a:p>
        </p:txBody>
      </p:sp>
      <p:sp>
        <p:nvSpPr>
          <p:cNvPr id="24582" name="Rectangle 7"/>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4583" name="Text Box 8"/>
          <p:cNvSpPr txBox="1">
            <a:spLocks noChangeArrowheads="1"/>
          </p:cNvSpPr>
          <p:nvPr/>
        </p:nvSpPr>
        <p:spPr bwMode="auto">
          <a:xfrm>
            <a:off x="480806" y="1052736"/>
            <a:ext cx="11311324" cy="3046988"/>
          </a:xfrm>
          <a:prstGeom prst="rect">
            <a:avLst/>
          </a:prstGeom>
          <a:noFill/>
          <a:ln w="9525">
            <a:noFill/>
            <a:miter lim="800000"/>
            <a:headEnd/>
            <a:tailEnd/>
          </a:ln>
        </p:spPr>
        <p:txBody>
          <a:bodyPr wrap="square">
            <a:spAutoFit/>
          </a:bodyPr>
          <a:lstStyle/>
          <a:p>
            <a:endParaRPr lang="tr-TR" sz="1600" dirty="0"/>
          </a:p>
          <a:p>
            <a:endParaRPr lang="tr-TR" sz="1600" dirty="0"/>
          </a:p>
          <a:p>
            <a:r>
              <a:rPr lang="tr-TR" sz="1600" dirty="0"/>
              <a:t>  </a:t>
            </a:r>
            <a:r>
              <a:rPr lang="tr-TR" sz="1600" dirty="0">
                <a:latin typeface="Tahoma" panose="020B0604030504040204" pitchFamily="34" charset="0"/>
                <a:ea typeface="Tahoma" panose="020B0604030504040204" pitchFamily="34" charset="0"/>
                <a:cs typeface="Tahoma" panose="020B0604030504040204" pitchFamily="34" charset="0"/>
              </a:rPr>
              <a:t>Yeniden değerlemeye tabi tutulan taşınmazlara ait birikmiş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amortismanlarda taşınmaza uygulanan katsayı ile yeniden değerlemeye tabi tutulacaktır.</a:t>
            </a:r>
          </a:p>
          <a:p>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  Finansal kiralama yoluyla iktisap edilen ve mülkiyeti devredilmiş olan taşınmazlara ait yeniden değerleme oranının belirlenmesinde iktisap tarihi olarak,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kiracının kullanma hakkını aktifleştirdiği tarih esastır.</a:t>
            </a:r>
          </a:p>
          <a:p>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   Taşınmaz ya da </a:t>
            </a:r>
            <a:r>
              <a:rPr lang="tr-TR" sz="1600" dirty="0" err="1">
                <a:latin typeface="Tahoma" panose="020B0604030504040204" pitchFamily="34" charset="0"/>
                <a:ea typeface="Tahoma" panose="020B0604030504040204" pitchFamily="34" charset="0"/>
                <a:cs typeface="Tahoma" panose="020B0604030504040204" pitchFamily="34" charset="0"/>
              </a:rPr>
              <a:t>ATİK’in</a:t>
            </a:r>
            <a:r>
              <a:rPr lang="tr-TR" sz="1600" dirty="0">
                <a:latin typeface="Tahoma" panose="020B0604030504040204" pitchFamily="34" charset="0"/>
                <a:ea typeface="Tahoma" panose="020B0604030504040204" pitchFamily="34" charset="0"/>
                <a:cs typeface="Tahoma" panose="020B0604030504040204" pitchFamily="34" charset="0"/>
              </a:rPr>
              <a:t> Maliyet bedeline dâhil edilen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kredi faizleri ve kur farkı, değer artırıcı harcamalar için bunların her birinin defter değerleri ile </a:t>
            </a:r>
            <a:r>
              <a:rPr lang="tr-TR" sz="16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amortisman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tutarları parçalı olarak ayrı ayrı </a:t>
            </a:r>
            <a:r>
              <a:rPr lang="tr-TR" sz="1600" b="1" dirty="0" err="1">
                <a:solidFill>
                  <a:srgbClr val="CC0000"/>
                </a:solidFill>
                <a:latin typeface="Tahoma" panose="020B0604030504040204" pitchFamily="34" charset="0"/>
                <a:ea typeface="Tahoma" panose="020B0604030504040204" pitchFamily="34" charset="0"/>
                <a:cs typeface="Tahoma" panose="020B0604030504040204" pitchFamily="34" charset="0"/>
              </a:rPr>
              <a:t>ekselasyona</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  tabi tutularak yeniden değerleme yapılacaktır</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Taşınmazın yeniden değerleme sonrası değeri bulunacaktır. Aynı yaklaşımla amortisman tutarı da </a:t>
            </a:r>
            <a:r>
              <a:rPr lang="tr-TR" sz="1600" dirty="0" err="1">
                <a:latin typeface="Tahoma" panose="020B0604030504040204" pitchFamily="34" charset="0"/>
                <a:ea typeface="Tahoma" panose="020B0604030504040204" pitchFamily="34" charset="0"/>
                <a:cs typeface="Tahoma" panose="020B0604030504040204" pitchFamily="34" charset="0"/>
              </a:rPr>
              <a:t>bulunucaktır</a:t>
            </a:r>
            <a:r>
              <a:rPr lang="tr-TR" sz="1600" dirty="0">
                <a:latin typeface="Tahoma" panose="020B0604030504040204" pitchFamily="34" charset="0"/>
                <a:ea typeface="Tahoma" panose="020B0604030504040204" pitchFamily="34" charset="0"/>
                <a:cs typeface="Tahoma" panose="020B0604030504040204" pitchFamily="34" charset="0"/>
              </a:rPr>
              <a:t>..</a:t>
            </a: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16</a:t>
            </a:fld>
            <a:endParaRPr lang="en-US" dirty="0"/>
          </a:p>
        </p:txBody>
      </p:sp>
    </p:spTree>
    <p:extLst>
      <p:ext uri="{BB962C8B-B14F-4D97-AF65-F5344CB8AC3E}">
        <p14:creationId xmlns:p14="http://schemas.microsoft.com/office/powerpoint/2010/main" val="3895321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448887" y="332657"/>
            <a:ext cx="11409541"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Hesaplama Sonucu Oluşacak Fon Hesabı :</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6628"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6629"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6630"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6632" name="Text Box 13"/>
          <p:cNvSpPr txBox="1">
            <a:spLocks noChangeArrowheads="1"/>
          </p:cNvSpPr>
          <p:nvPr/>
        </p:nvSpPr>
        <p:spPr bwMode="auto">
          <a:xfrm>
            <a:off x="239349" y="1484784"/>
            <a:ext cx="11905323" cy="2554545"/>
          </a:xfrm>
          <a:prstGeom prst="rect">
            <a:avLst/>
          </a:prstGeom>
          <a:noFill/>
          <a:ln w="9525">
            <a:noFill/>
            <a:miter lim="800000"/>
            <a:headEnd/>
            <a:tailEnd/>
          </a:ln>
        </p:spPr>
        <p:txBody>
          <a:bodyPr wrap="square">
            <a:spAutoFit/>
          </a:bodyPr>
          <a:lstStyle/>
          <a:p>
            <a:pPr algn="just">
              <a:buClr>
                <a:schemeClr val="tx1"/>
              </a:buClr>
            </a:pPr>
            <a:r>
              <a:rPr lang="tr-TR" altLang="tr-TR" sz="1600" b="1" cap="small" dirty="0">
                <a:latin typeface="Tahoma" panose="020B0604030504040204" pitchFamily="34" charset="0"/>
                <a:ea typeface="Tahoma" panose="020B0604030504040204" pitchFamily="34" charset="0"/>
                <a:cs typeface="Tahoma" panose="020B0604030504040204" pitchFamily="34" charset="0"/>
              </a:rPr>
              <a:t>  </a:t>
            </a:r>
            <a:r>
              <a:rPr lang="tr-TR" altLang="tr-TR" sz="1600" cap="small" dirty="0">
                <a:latin typeface="Tahoma" panose="020B0604030504040204" pitchFamily="34" charset="0"/>
                <a:ea typeface="Tahoma" panose="020B0604030504040204" pitchFamily="34" charset="0"/>
                <a:cs typeface="Tahoma" panose="020B0604030504040204" pitchFamily="34" charset="0"/>
              </a:rPr>
              <a:t>HESAPLANAN DEĞER ARTIŞININ YENİDEN DEĞERLEMEYE TABİ TUTULAN TAŞINMAZLARIN HER BİRİNE İSABET EDEN TUTARLARI, AYRINTILI OLARAK GÖSTERİLECEK ŞEKİLDE BİLANÇONUN PASİFİNDE ÖZEL BİR FON HESABINA</a:t>
            </a:r>
          </a:p>
          <a:p>
            <a:pPr algn="just">
              <a:buClr>
                <a:schemeClr val="tx1"/>
              </a:buClr>
            </a:pPr>
            <a:r>
              <a:rPr lang="tr-TR" altLang="tr-TR" sz="1600" b="1" cap="small"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altLang="tr-TR" sz="1600" b="1" cap="small" dirty="0">
                <a:solidFill>
                  <a:srgbClr val="CC0000"/>
                </a:solidFill>
                <a:latin typeface="Tahoma" panose="020B0604030504040204" pitchFamily="34" charset="0"/>
                <a:ea typeface="Tahoma" panose="020B0604030504040204" pitchFamily="34" charset="0"/>
                <a:cs typeface="Tahoma" panose="020B0604030504040204" pitchFamily="34" charset="0"/>
              </a:rPr>
              <a:t>522 MADDİ DURAN VARLIK YENİDEN DEĞERLEME ARTIŞLARI” </a:t>
            </a:r>
            <a:r>
              <a:rPr lang="tr-TR" altLang="tr-TR" sz="1600" b="1" cap="small" dirty="0">
                <a:solidFill>
                  <a:srgbClr val="C00000"/>
                </a:solidFill>
                <a:latin typeface="Tahoma" panose="020B0604030504040204" pitchFamily="34" charset="0"/>
                <a:ea typeface="Tahoma" panose="020B0604030504040204" pitchFamily="34" charset="0"/>
                <a:cs typeface="Tahoma" panose="020B0604030504040204" pitchFamily="34" charset="0"/>
              </a:rPr>
              <a:t>ALINACAK. </a:t>
            </a:r>
            <a:r>
              <a:rPr lang="tr-TR" altLang="tr-TR" sz="1600" cap="small" dirty="0">
                <a:latin typeface="Tahoma" panose="020B0604030504040204" pitchFamily="34" charset="0"/>
                <a:ea typeface="Tahoma" panose="020B0604030504040204" pitchFamily="34" charset="0"/>
                <a:cs typeface="Tahoma" panose="020B0604030504040204" pitchFamily="34" charset="0"/>
              </a:rPr>
              <a:t>BU FON, TAŞINMAZ YA DA ATİK’İN SATILMASI DURUMUNDA KAZANCIN TESPİTİNDE DİKKATE ALINMAYACAK, SATIŞ TUTARINA EKLENMEYECEK.</a:t>
            </a:r>
          </a:p>
          <a:p>
            <a:pPr algn="just">
              <a:buClr>
                <a:schemeClr val="tx1"/>
              </a:buClr>
            </a:pPr>
            <a:endParaRPr lang="tr-TR" altLang="tr-TR" sz="1600" b="1" cap="small"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buClr>
                <a:schemeClr val="tx1"/>
              </a:buClr>
            </a:pPr>
            <a:endParaRPr lang="tr-TR" altLang="tr-TR" sz="1600" b="1" cap="small" dirty="0">
              <a:latin typeface="Tahoma" panose="020B0604030504040204" pitchFamily="34" charset="0"/>
              <a:ea typeface="Tahoma" panose="020B0604030504040204" pitchFamily="34" charset="0"/>
              <a:cs typeface="Tahoma" panose="020B0604030504040204" pitchFamily="34" charset="0"/>
            </a:endParaRPr>
          </a:p>
          <a:p>
            <a:pPr indent="-46037" algn="just">
              <a:buClr>
                <a:schemeClr val="tx1"/>
              </a:buClr>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 Özel bir fon hesabında gösterilen değer artış tutarının, sermayeye ilave dışında herhangi bir şekilde başka bir hesaba nakledilmesi veya işletmeden çekilmesi durumunda, bu işlemin yapıldığı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dönem kazancıyla ilişkilendirilmeksizin, </a:t>
            </a:r>
            <a:r>
              <a:rPr lang="tr-TR" sz="1600" dirty="0">
                <a:latin typeface="Tahoma" panose="020B0604030504040204" pitchFamily="34" charset="0"/>
                <a:ea typeface="Tahoma" panose="020B0604030504040204" pitchFamily="34" charset="0"/>
                <a:cs typeface="Tahoma" panose="020B0604030504040204" pitchFamily="34" charset="0"/>
              </a:rPr>
              <a:t>gelir veya kurumlar vergisine tabi tutulur. Ayrıca, anılan hesaba kaydedilen değer artış tutarının ortaklara dağıtılması halinde, ortağın hukuki statüsüne göre (örneğin gerçek kişi ortaklara dağıtılması halinde), kar dağıtımına bağlı stopaj yapılması gerekir. </a:t>
            </a: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17</a:t>
            </a:fld>
            <a:endParaRPr lang="en-US" dirty="0"/>
          </a:p>
        </p:txBody>
      </p:sp>
    </p:spTree>
    <p:extLst>
      <p:ext uri="{BB962C8B-B14F-4D97-AF65-F5344CB8AC3E}">
        <p14:creationId xmlns:p14="http://schemas.microsoft.com/office/powerpoint/2010/main" val="748934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718457" y="476672"/>
            <a:ext cx="9458258"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rPr>
              <a:t>Yeniden Değerleme Sonucu Hesaplanan Vergi  :</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3556"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3557" name="TextBox 3"/>
          <p:cNvSpPr txBox="1">
            <a:spLocks noChangeArrowheads="1"/>
          </p:cNvSpPr>
          <p:nvPr/>
        </p:nvSpPr>
        <p:spPr bwMode="auto">
          <a:xfrm>
            <a:off x="564544" y="1052737"/>
            <a:ext cx="11329161" cy="2800767"/>
          </a:xfrm>
          <a:prstGeom prst="rect">
            <a:avLst/>
          </a:prstGeom>
          <a:noFill/>
          <a:ln w="9525">
            <a:noFill/>
            <a:miter lim="800000"/>
            <a:headEnd/>
            <a:tailEnd/>
          </a:ln>
        </p:spPr>
        <p:txBody>
          <a:bodyPr wrap="square">
            <a:spAutoFit/>
          </a:bodyPr>
          <a:lstStyle/>
          <a:p>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Değer artışı üzerinden %2 oranında hesaplanan verginin zamanında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beyan edilmemesi veya tahakkuk eden verginin süresinde ödenmemesi</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halinde bu düzenlemeden faydalanma hakkı kaybedilmektedir. </a:t>
            </a:r>
          </a:p>
          <a:p>
            <a:endParaRPr lang="tr-TR" sz="1600" b="1" dirty="0">
              <a:latin typeface="Tahoma" panose="020B0604030504040204" pitchFamily="34" charset="0"/>
              <a:ea typeface="Tahoma" panose="020B0604030504040204" pitchFamily="34" charset="0"/>
              <a:cs typeface="Tahoma" panose="020B0604030504040204" pitchFamily="34" charset="0"/>
            </a:endParaRPr>
          </a:p>
          <a:p>
            <a:endPar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endParaRPr>
          </a:p>
          <a:p>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  Ödenen vergi; </a:t>
            </a:r>
            <a:r>
              <a:rPr lang="tr-TR" sz="1600" dirty="0">
                <a:latin typeface="Tahoma" panose="020B0604030504040204" pitchFamily="34" charset="0"/>
                <a:ea typeface="Tahoma" panose="020B0604030504040204" pitchFamily="34" charset="0"/>
                <a:cs typeface="Tahoma" panose="020B0604030504040204" pitchFamily="34" charset="0"/>
              </a:rPr>
              <a:t>gelir ve kurumlar vergisinden mahsup edilemeyecek olup, gelir ve kurumlar vergisi matrahının tespitinde de gider olarak dikkate alınamaz. </a:t>
            </a:r>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tr-TR" sz="1600" dirty="0">
                <a:latin typeface="Tahoma" panose="020B0604030504040204" pitchFamily="34" charset="0"/>
                <a:ea typeface="Tahoma" panose="020B0604030504040204" pitchFamily="34" charset="0"/>
                <a:cs typeface="Tahoma" panose="020B0604030504040204" pitchFamily="34" charset="0"/>
              </a:rPr>
              <a:t>    Mükellefler tarafından </a:t>
            </a:r>
            <a:r>
              <a:rPr lang="tr-TR" sz="1600" dirty="0" err="1">
                <a:latin typeface="Tahoma" panose="020B0604030504040204" pitchFamily="34" charset="0"/>
                <a:ea typeface="Tahoma" panose="020B0604030504040204" pitchFamily="34" charset="0"/>
                <a:cs typeface="Tahoma" panose="020B0604030504040204" pitchFamily="34" charset="0"/>
              </a:rPr>
              <a:t>VUK’un</a:t>
            </a:r>
            <a:r>
              <a:rPr lang="tr-TR" sz="1600" dirty="0">
                <a:latin typeface="Tahoma" panose="020B0604030504040204" pitchFamily="34" charset="0"/>
                <a:ea typeface="Tahoma" panose="020B0604030504040204" pitchFamily="34" charset="0"/>
                <a:cs typeface="Tahoma" panose="020B0604030504040204" pitchFamily="34" charset="0"/>
              </a:rPr>
              <a:t> geçici 31 inci madde kapsamında beyanda bulunduktan sonra, anılan madde kapsamında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31/12/2021 </a:t>
            </a:r>
            <a:r>
              <a:rPr lang="tr-TR" sz="1600" dirty="0">
                <a:latin typeface="Tahoma" panose="020B0604030504040204" pitchFamily="34" charset="0"/>
                <a:ea typeface="Tahoma" panose="020B0604030504040204" pitchFamily="34" charset="0"/>
                <a:cs typeface="Tahoma" panose="020B0604030504040204" pitchFamily="34" charset="0"/>
              </a:rPr>
              <a:t>tarihine kadar yeniden değerlemeye tabi tutulmak istenen ilave taşınmazlar &amp; </a:t>
            </a:r>
            <a:r>
              <a:rPr lang="tr-TR" sz="1600" dirty="0" err="1">
                <a:latin typeface="Tahoma" panose="020B0604030504040204" pitchFamily="34" charset="0"/>
                <a:ea typeface="Tahoma" panose="020B0604030504040204" pitchFamily="34" charset="0"/>
                <a:cs typeface="Tahoma" panose="020B0604030504040204" pitchFamily="34" charset="0"/>
              </a:rPr>
              <a:t>ATİK’ler</a:t>
            </a:r>
            <a:r>
              <a:rPr lang="tr-TR" sz="1600" dirty="0">
                <a:latin typeface="Tahoma" panose="020B0604030504040204" pitchFamily="34" charset="0"/>
                <a:ea typeface="Tahoma" panose="020B0604030504040204" pitchFamily="34" charset="0"/>
                <a:cs typeface="Tahoma" panose="020B0604030504040204" pitchFamily="34" charset="0"/>
              </a:rPr>
              <a:t> için ek beyanname verilmesi mümkündür. Bu durumda da yukarıdaki anlattığımız şartlar geçerli olacaktır. </a:t>
            </a:r>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18</a:t>
            </a:fld>
            <a:endParaRPr lang="en-US" dirty="0"/>
          </a:p>
        </p:txBody>
      </p:sp>
    </p:spTree>
    <p:extLst>
      <p:ext uri="{BB962C8B-B14F-4D97-AF65-F5344CB8AC3E}">
        <p14:creationId xmlns:p14="http://schemas.microsoft.com/office/powerpoint/2010/main" val="71245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527050" y="404665"/>
            <a:ext cx="11233149" cy="1015663"/>
          </a:xfrm>
          <a:prstGeom prst="rect">
            <a:avLst/>
          </a:prstGeom>
          <a:noFill/>
          <a:ln w="9525">
            <a:noFill/>
            <a:miter lim="800000"/>
            <a:headEnd/>
            <a:tailEnd/>
          </a:ln>
        </p:spPr>
        <p:txBody>
          <a:bodyPr wrap="square">
            <a:spAutoFit/>
          </a:bodyPr>
          <a:lstStyle/>
          <a:p>
            <a:pPr>
              <a:defRPr/>
            </a:pPr>
            <a:r>
              <a:rPr lang="tr-TR" sz="20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DEĞERLEMEYE TABİ TUTULAN KIYMETLERDE AMORTİSMAN UYGULAMASI VE KIYMETLERİN SATIŞI: </a:t>
            </a:r>
            <a:r>
              <a:rPr lang="tr-TR" sz="20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tr-TR" sz="2000"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tr-TR" sz="2000" b="1" dirty="0">
              <a:solidFill>
                <a:srgbClr val="C00000"/>
              </a:solidFill>
              <a:effectLst>
                <a:outerShdw blurRad="38100" dist="38100" dir="2700000" algn="tl">
                  <a:srgbClr val="C0C0C0"/>
                </a:outerShdw>
              </a:effectLst>
              <a:latin typeface="Tahoma" pitchFamily="34" charset="0"/>
            </a:endParaRPr>
          </a:p>
        </p:txBody>
      </p:sp>
      <p:sp>
        <p:nvSpPr>
          <p:cNvPr id="27652"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7653"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7654"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7655" name="Text Box 8"/>
          <p:cNvSpPr txBox="1">
            <a:spLocks noChangeArrowheads="1"/>
          </p:cNvSpPr>
          <p:nvPr/>
        </p:nvSpPr>
        <p:spPr bwMode="auto">
          <a:xfrm>
            <a:off x="527051" y="1557338"/>
            <a:ext cx="11233149" cy="366712"/>
          </a:xfrm>
          <a:prstGeom prst="rect">
            <a:avLst/>
          </a:prstGeom>
          <a:noFill/>
          <a:ln w="9525">
            <a:noFill/>
            <a:miter lim="800000"/>
            <a:headEnd/>
            <a:tailEnd/>
          </a:ln>
        </p:spPr>
        <p:txBody>
          <a:bodyPr>
            <a:spAutoFit/>
          </a:bodyPr>
          <a:lstStyle/>
          <a:p>
            <a:r>
              <a:rPr lang="tr-TR"/>
              <a:t> </a:t>
            </a:r>
          </a:p>
        </p:txBody>
      </p:sp>
      <p:sp>
        <p:nvSpPr>
          <p:cNvPr id="27658" name="TextBox 3"/>
          <p:cNvSpPr txBox="1">
            <a:spLocks noChangeArrowheads="1"/>
          </p:cNvSpPr>
          <p:nvPr/>
        </p:nvSpPr>
        <p:spPr bwMode="auto">
          <a:xfrm>
            <a:off x="395007" y="1740695"/>
            <a:ext cx="10981580" cy="4293483"/>
          </a:xfrm>
          <a:prstGeom prst="rect">
            <a:avLst/>
          </a:prstGeom>
          <a:noFill/>
          <a:ln w="9525">
            <a:noFill/>
            <a:miter lim="800000"/>
            <a:headEnd/>
            <a:tailEnd/>
          </a:ln>
        </p:spPr>
        <p:txBody>
          <a:bodyPr wrap="square">
            <a:spAutoFit/>
          </a:bodyPr>
          <a:lstStyle/>
          <a:p>
            <a:pPr indent="-46037" algn="just">
              <a:buClr>
                <a:schemeClr val="tx1"/>
              </a:buClr>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 Mükellefler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yeniden değerlemeye tabi tutulan taşınmazları (boş arsa ve araziler hariç) &amp; amortismana tabi iktisadi kıymetleri için amortismanı, yeniden değerleme sonrasında bulunan değerler üzerinden ayırmaya devam ederler.</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Buna göre, yeniden değerlemeye tabi tutulmuş ve üzerinden amortisman ayrılan taşınmazlar &amp; amortismana tabi iktisadi kıymetler için 2021 ve ilerleyen yıllarda, yeniden değerlenen tutarlar üzerinden amortisman ayrılmalıdır </a:t>
            </a:r>
          </a:p>
          <a:p>
            <a:pPr marL="411163" lvl="1" indent="0" algn="just">
              <a:buClr>
                <a:schemeClr val="tx1"/>
              </a:buClr>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411163" lvl="1" indent="0" algn="just">
              <a:buClr>
                <a:schemeClr val="tx1"/>
              </a:buClr>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indent="-46037" algn="just">
              <a:buClr>
                <a:schemeClr val="tx1"/>
              </a:buClr>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 Yeniden değerlemeye tabi tutulan taşınmazların &amp; amortismana tabi iktisadi kıymetlerin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satılması halinde satış kazancı yeniden değerlenmiş tutarlar üzerinden hesaplanmalıdır</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Bir başka ifadeyle, ilgili taşınmazların &amp; amortismana tabi iktisadi kıymetlerin değerine ilave edilen yeniden değerleme farkları, maliyet olarak dikkate alınacaktır. Şayet, Kurumlar Vergisi Kanununun 5/1-e maddesinde belirtilen % 50’lik taşınmaz satışı istisnasına ilişkin koşullar sağlanıyorsa, istisna kazanç tespit edilirken de, yeniden değerleme farklarının maliyet olarak dikkate alınacağı tabiidir. </a:t>
            </a:r>
          </a:p>
          <a:p>
            <a:pPr marL="411163" lvl="1" indent="0" algn="just">
              <a:buClr>
                <a:schemeClr val="tx1"/>
              </a:buClr>
              <a:buFont typeface="Wingdings" panose="05000000000000000000" pitchFamily="2" charset="2"/>
              <a:buChar char="Ø"/>
            </a:pP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411163" lvl="1" indent="0" algn="just">
              <a:buClr>
                <a:schemeClr val="tx1"/>
              </a:buClr>
              <a:buFont typeface="Wingdings" panose="05000000000000000000" pitchFamily="2" charset="2"/>
              <a:buChar char="Ø"/>
            </a:pPr>
            <a:endParaRPr lang="tr-TR" altLang="tr-TR" sz="1100" b="1" dirty="0">
              <a:latin typeface="Tahoma" panose="020B0604030504040204" pitchFamily="34" charset="0"/>
              <a:ea typeface="Tahoma" panose="020B0604030504040204" pitchFamily="34" charset="0"/>
              <a:cs typeface="Tahoma" panose="020B0604030504040204" pitchFamily="34" charset="0"/>
            </a:endParaRPr>
          </a:p>
          <a:p>
            <a:pPr marL="411163" lvl="1" indent="0" algn="just">
              <a:buClr>
                <a:schemeClr val="tx1"/>
              </a:buClr>
              <a:buNone/>
            </a:pPr>
            <a:r>
              <a:rPr lang="tr-TR" altLang="tr-TR" b="1" dirty="0">
                <a:latin typeface="Tahoma" panose="020B0604030504040204" pitchFamily="34" charset="0"/>
                <a:ea typeface="Tahoma" panose="020B0604030504040204" pitchFamily="34" charset="0"/>
                <a:cs typeface="Tahoma" panose="020B0604030504040204" pitchFamily="34" charset="0"/>
              </a:rPr>
              <a:t/>
            </a:r>
            <a:br>
              <a:rPr lang="tr-TR" altLang="tr-TR" b="1" dirty="0">
                <a:latin typeface="Tahoma" panose="020B0604030504040204" pitchFamily="34" charset="0"/>
                <a:ea typeface="Tahoma" panose="020B0604030504040204" pitchFamily="34" charset="0"/>
                <a:cs typeface="Tahoma" panose="020B0604030504040204" pitchFamily="34" charset="0"/>
              </a:rPr>
            </a:br>
            <a:endParaRPr lang="tr-TR" altLang="tr-TR" b="1" dirty="0">
              <a:latin typeface="Tahoma" panose="020B0604030504040204" pitchFamily="34" charset="0"/>
              <a:ea typeface="Tahoma" panose="020B0604030504040204" pitchFamily="34" charset="0"/>
              <a:cs typeface="Tahoma" panose="020B0604030504040204" pitchFamily="34" charset="0"/>
            </a:endParaRPr>
          </a:p>
          <a:p>
            <a:pPr>
              <a:spcAft>
                <a:spcPts val="1200"/>
              </a:spcAft>
              <a:buClr>
                <a:schemeClr val="accent2"/>
              </a:buClr>
            </a:pPr>
            <a:endParaRPr lang="tr-TR" dirty="0">
              <a:latin typeface="Tahoma" pitchFamily="34" charset="0"/>
            </a:endParaRP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19</a:t>
            </a:fld>
            <a:endParaRPr lang="en-US" dirty="0"/>
          </a:p>
        </p:txBody>
      </p:sp>
    </p:spTree>
    <p:extLst>
      <p:ext uri="{BB962C8B-B14F-4D97-AF65-F5344CB8AC3E}">
        <p14:creationId xmlns:p14="http://schemas.microsoft.com/office/powerpoint/2010/main" val="332884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6"/>
          <p:cNvSpPr>
            <a:spLocks noGrp="1"/>
          </p:cNvSpPr>
          <p:nvPr>
            <p:ph type="sldNum" sz="quarter" idx="12"/>
          </p:nvPr>
        </p:nvSpPr>
        <p:spPr/>
        <p:txBody>
          <a:bodyPr/>
          <a:lstStyle/>
          <a:p>
            <a:pPr>
              <a:defRPr/>
            </a:pPr>
            <a:fld id="{C75BBFDF-7FD5-43E5-8F7B-7D8B5CFE6941}" type="slidenum">
              <a:rPr lang="tr-TR" altLang="tr-TR"/>
              <a:pPr>
                <a:defRPr/>
              </a:pPr>
              <a:t>2</a:t>
            </a:fld>
            <a:endParaRPr lang="tr-TR" altLang="tr-TR"/>
          </a:p>
        </p:txBody>
      </p:sp>
      <p:pic>
        <p:nvPicPr>
          <p:cNvPr id="279555" name="Picture 7" descr="gunes_cm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933" y="15875"/>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1" name="Rectangle 5"/>
          <p:cNvSpPr>
            <a:spLocks noGrp="1" noChangeArrowheads="1"/>
          </p:cNvSpPr>
          <p:nvPr>
            <p:ph type="title"/>
          </p:nvPr>
        </p:nvSpPr>
        <p:spPr>
          <a:xfrm>
            <a:off x="8113184" y="6237288"/>
            <a:ext cx="4510616" cy="620712"/>
          </a:xfrm>
        </p:spPr>
        <p:txBody>
          <a:bodyPr>
            <a:normAutofit fontScale="90000"/>
          </a:bodyPr>
          <a:lstStyle/>
          <a:p>
            <a:pPr algn="ctr" eaLnBrk="1" hangingPunct="1">
              <a:defRPr/>
            </a:pPr>
            <a:r>
              <a:rPr lang="en-US" altLang="tr-TR" sz="2000" dirty="0"/>
              <a:t/>
            </a:r>
            <a:br>
              <a:rPr lang="en-US" altLang="tr-TR" sz="2000" dirty="0"/>
            </a:br>
            <a:endParaRPr lang="tr-TR" altLang="tr-TR" sz="2000" dirty="0"/>
          </a:p>
        </p:txBody>
      </p:sp>
      <p:sp>
        <p:nvSpPr>
          <p:cNvPr id="80906" name="Rectangle 10"/>
          <p:cNvSpPr>
            <a:spLocks noChangeArrowheads="1"/>
          </p:cNvSpPr>
          <p:nvPr/>
        </p:nvSpPr>
        <p:spPr bwMode="auto">
          <a:xfrm>
            <a:off x="2063751" y="549275"/>
            <a:ext cx="78740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itchFamily="34" charset="0"/>
              </a:defRPr>
            </a:lvl1pPr>
            <a:lvl2pPr>
              <a:defRPr sz="4400">
                <a:solidFill>
                  <a:schemeClr val="tx2"/>
                </a:solidFill>
                <a:effectLst>
                  <a:outerShdw blurRad="38100" dist="38100" dir="2700000" algn="tl">
                    <a:srgbClr val="000000"/>
                  </a:outerShdw>
                </a:effectLst>
                <a:latin typeface="Tahoma" pitchFamily="34" charset="0"/>
              </a:defRPr>
            </a:lvl2pPr>
            <a:lvl3pPr>
              <a:defRPr sz="4400">
                <a:solidFill>
                  <a:schemeClr val="tx2"/>
                </a:solidFill>
                <a:effectLst>
                  <a:outerShdw blurRad="38100" dist="38100" dir="2700000" algn="tl">
                    <a:srgbClr val="000000"/>
                  </a:outerShdw>
                </a:effectLst>
                <a:latin typeface="Tahoma" pitchFamily="34" charset="0"/>
              </a:defRPr>
            </a:lvl3pPr>
            <a:lvl4pPr>
              <a:defRPr sz="4400">
                <a:solidFill>
                  <a:schemeClr val="tx2"/>
                </a:solidFill>
                <a:effectLst>
                  <a:outerShdw blurRad="38100" dist="38100" dir="2700000" algn="tl">
                    <a:srgbClr val="000000"/>
                  </a:outerShdw>
                </a:effectLst>
                <a:latin typeface="Tahoma" pitchFamily="34" charset="0"/>
              </a:defRPr>
            </a:lvl4pPr>
            <a:lvl5pPr>
              <a:defRPr sz="4400">
                <a:solidFill>
                  <a:schemeClr val="tx2"/>
                </a:solidFill>
                <a:effectLst>
                  <a:outerShdw blurRad="38100" dist="38100" dir="2700000" algn="tl">
                    <a:srgbClr val="000000"/>
                  </a:outerShdw>
                </a:effectLst>
                <a:latin typeface="Tahoma"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kumimoji="0" lang="en-US" altLang="tr-TR" sz="8800" b="0" dirty="0" err="1">
                <a:solidFill>
                  <a:srgbClr val="FFFFFF"/>
                </a:solidFill>
              </a:rPr>
              <a:t>hoşgeldiniz</a:t>
            </a:r>
            <a:endParaRPr kumimoji="0" lang="tr-TR" altLang="tr-TR" sz="8000" b="0" dirty="0">
              <a:solidFill>
                <a:srgbClr val="FFFFFF"/>
              </a:solidFill>
            </a:endParaRPr>
          </a:p>
        </p:txBody>
      </p:sp>
      <p:pic>
        <p:nvPicPr>
          <p:cNvPr id="692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4509" y="5157193"/>
            <a:ext cx="2079840" cy="1508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125661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431800" y="636867"/>
            <a:ext cx="10464800" cy="461665"/>
          </a:xfrm>
          <a:prstGeom prst="rect">
            <a:avLst/>
          </a:prstGeom>
          <a:noFill/>
          <a:ln w="9525">
            <a:noFill/>
            <a:miter lim="800000"/>
            <a:headEnd/>
            <a:tailEnd/>
          </a:ln>
        </p:spPr>
        <p:txBody>
          <a:bodyPr>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a:t>
            </a:r>
            <a:r>
              <a:rPr lang="tr-TR" sz="2400" b="1">
                <a:solidFill>
                  <a:srgbClr val="C00000"/>
                </a:solidFill>
                <a:latin typeface="Tahoma" panose="020B0604030504040204" pitchFamily="34" charset="0"/>
                <a:ea typeface="Tahoma" panose="020B0604030504040204" pitchFamily="34" charset="0"/>
                <a:cs typeface="Tahoma" panose="020B0604030504040204" pitchFamily="34" charset="0"/>
              </a:rPr>
              <a:t>Değerleme </a:t>
            </a:r>
            <a:r>
              <a:rPr lang="tr-TR" sz="2400" b="1" smtClean="0">
                <a:solidFill>
                  <a:srgbClr val="C00000"/>
                </a:solidFill>
                <a:latin typeface="Tahoma" panose="020B0604030504040204" pitchFamily="34" charset="0"/>
                <a:ea typeface="Tahoma" panose="020B0604030504040204" pitchFamily="34" charset="0"/>
                <a:cs typeface="Tahoma" panose="020B0604030504040204" pitchFamily="34" charset="0"/>
              </a:rPr>
              <a:t>Hap Notlar:</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8676"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8677"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8678"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8679" name="Text Box 7"/>
          <p:cNvSpPr txBox="1">
            <a:spLocks noChangeArrowheads="1"/>
          </p:cNvSpPr>
          <p:nvPr/>
        </p:nvSpPr>
        <p:spPr bwMode="auto">
          <a:xfrm>
            <a:off x="527051" y="1557338"/>
            <a:ext cx="11233149" cy="366712"/>
          </a:xfrm>
          <a:prstGeom prst="rect">
            <a:avLst/>
          </a:prstGeom>
          <a:noFill/>
          <a:ln w="9525">
            <a:noFill/>
            <a:miter lim="800000"/>
            <a:headEnd/>
            <a:tailEnd/>
          </a:ln>
        </p:spPr>
        <p:txBody>
          <a:bodyPr>
            <a:spAutoFit/>
          </a:bodyPr>
          <a:lstStyle/>
          <a:p>
            <a:r>
              <a:rPr lang="tr-TR"/>
              <a:t> </a:t>
            </a:r>
          </a:p>
        </p:txBody>
      </p:sp>
      <p:sp>
        <p:nvSpPr>
          <p:cNvPr id="28681" name="Text Box 15"/>
          <p:cNvSpPr txBox="1">
            <a:spLocks noChangeArrowheads="1"/>
          </p:cNvSpPr>
          <p:nvPr/>
        </p:nvSpPr>
        <p:spPr bwMode="auto">
          <a:xfrm>
            <a:off x="431800" y="1515986"/>
            <a:ext cx="11055349" cy="5324535"/>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tr-TR" sz="1600" dirty="0">
                <a:solidFill>
                  <a:srgbClr val="000000"/>
                </a:solidFill>
                <a:latin typeface="Tahoma" panose="020B0604030504040204" pitchFamily="34" charset="0"/>
              </a:rPr>
              <a:t>193 sayılı Kanunun 81inci maddesinde sayılan </a:t>
            </a:r>
            <a:r>
              <a:rPr lang="tr-TR" sz="1600" b="1" dirty="0">
                <a:solidFill>
                  <a:srgbClr val="C00000"/>
                </a:solidFill>
                <a:latin typeface="Tahoma" panose="020B0604030504040204" pitchFamily="34" charset="0"/>
              </a:rPr>
              <a:t>devir ve tür değiştirme halleri </a:t>
            </a:r>
            <a:r>
              <a:rPr lang="tr-TR" sz="1600" dirty="0">
                <a:solidFill>
                  <a:srgbClr val="000000"/>
                </a:solidFill>
                <a:latin typeface="Tahoma" panose="020B0604030504040204" pitchFamily="34" charset="0"/>
              </a:rPr>
              <a:t>ile 5520 sayılı Kanuna göre yapılan devir ve bölünme hallerinde, fon hesabında yer alan tutarlar </a:t>
            </a:r>
            <a:r>
              <a:rPr lang="tr-TR" sz="1600" b="1" dirty="0">
                <a:solidFill>
                  <a:srgbClr val="C00000"/>
                </a:solidFill>
                <a:latin typeface="Tahoma" panose="020B0604030504040204" pitchFamily="34" charset="0"/>
              </a:rPr>
              <a:t>işletmeden çekilmiş veya başka bir hesaba nakledilmiş sayılmaz.</a:t>
            </a:r>
          </a:p>
          <a:p>
            <a:endParaRPr lang="tr-TR" sz="1600" dirty="0">
              <a:solidFill>
                <a:srgbClr val="C00000"/>
              </a:solidFill>
              <a:latin typeface="Tahoma" panose="020B0604030504040204" pitchFamily="34" charset="0"/>
            </a:endParaRPr>
          </a:p>
          <a:p>
            <a:pPr marL="285750" indent="-285750">
              <a:buFont typeface="Arial" panose="020B0604020202020204" pitchFamily="34" charset="0"/>
              <a:buChar char="•"/>
            </a:pPr>
            <a:r>
              <a:rPr lang="tr-TR" sz="1600" dirty="0">
                <a:solidFill>
                  <a:srgbClr val="000000"/>
                </a:solidFill>
                <a:latin typeface="Tahoma" panose="020B0604030504040204" pitchFamily="34" charset="0"/>
              </a:rPr>
              <a:t>Yeniden değerlemeye tabi tutulan </a:t>
            </a:r>
            <a:r>
              <a:rPr lang="tr-TR" sz="1600" b="1" dirty="0">
                <a:solidFill>
                  <a:srgbClr val="C00000"/>
                </a:solidFill>
                <a:latin typeface="Tahoma" panose="020B0604030504040204" pitchFamily="34" charset="0"/>
              </a:rPr>
              <a:t>taşınmazların satılması veya herhangi bir şekilde elden çıkarılması halinde</a:t>
            </a:r>
            <a:r>
              <a:rPr lang="tr-TR" sz="1600" dirty="0">
                <a:solidFill>
                  <a:srgbClr val="C00000"/>
                </a:solidFill>
                <a:latin typeface="Tahoma" panose="020B0604030504040204" pitchFamily="34" charset="0"/>
              </a:rPr>
              <a:t>,</a:t>
            </a:r>
            <a:r>
              <a:rPr lang="tr-TR" sz="1600" dirty="0">
                <a:solidFill>
                  <a:srgbClr val="FF0000"/>
                </a:solidFill>
                <a:latin typeface="Tahoma" panose="020B0604030504040204" pitchFamily="34" charset="0"/>
              </a:rPr>
              <a:t> </a:t>
            </a:r>
            <a:r>
              <a:rPr lang="tr-TR" sz="1600" dirty="0">
                <a:solidFill>
                  <a:srgbClr val="000000"/>
                </a:solidFill>
                <a:latin typeface="Tahoma" panose="020B0604030504040204" pitchFamily="34" charset="0"/>
              </a:rPr>
              <a:t>pasifte özel fon hesabında gösterilen değer artışı tutarları, </a:t>
            </a:r>
            <a:r>
              <a:rPr lang="tr-TR" sz="1600" b="1" dirty="0">
                <a:solidFill>
                  <a:srgbClr val="CC0000"/>
                </a:solidFill>
                <a:latin typeface="Tahoma" panose="020B0604030504040204" pitchFamily="34" charset="0"/>
              </a:rPr>
              <a:t>satış kazancına dâhil edilmez</a:t>
            </a:r>
            <a:r>
              <a:rPr lang="tr-TR" sz="1600" dirty="0">
                <a:solidFill>
                  <a:srgbClr val="000000"/>
                </a:solidFill>
                <a:latin typeface="Tahoma" panose="020B0604030504040204" pitchFamily="34" charset="0"/>
              </a:rPr>
              <a:t>. Bu durumda fon hesabı kayıtlarda kalmaya devam eder.</a:t>
            </a:r>
          </a:p>
          <a:p>
            <a:pPr marL="285750" indent="-285750">
              <a:buFont typeface="Arial" panose="020B0604020202020204" pitchFamily="34" charset="0"/>
              <a:buChar char="•"/>
            </a:pPr>
            <a:endParaRPr lang="tr-TR" sz="1600" dirty="0">
              <a:solidFill>
                <a:srgbClr val="000000"/>
              </a:solidFill>
              <a:latin typeface="Tahoma" panose="020B0604030504040204" pitchFamily="34" charset="0"/>
            </a:endParaRPr>
          </a:p>
          <a:p>
            <a:pPr marL="285750" indent="-285750">
              <a:buFont typeface="Arial" panose="020B0604020202020204" pitchFamily="34" charset="0"/>
              <a:buChar char="•"/>
            </a:pPr>
            <a:r>
              <a:rPr lang="tr-TR" sz="1600" dirty="0">
                <a:solidFill>
                  <a:srgbClr val="000000"/>
                </a:solidFill>
                <a:latin typeface="Tahoma" panose="020B0604030504040204" pitchFamily="34" charset="0"/>
              </a:rPr>
              <a:t>Bulunan değer artışı, varlıkların her birine isabet eden kısmı ayrıntılı olarak gösterilecek şekilde, </a:t>
            </a:r>
            <a:r>
              <a:rPr lang="tr-TR" sz="1600" b="1" dirty="0">
                <a:solidFill>
                  <a:srgbClr val="C00000"/>
                </a:solidFill>
                <a:latin typeface="Tahoma" panose="020B0604030504040204" pitchFamily="34" charset="0"/>
              </a:rPr>
              <a:t>bilançonun pasifinde özel bir fon hesabına aktarılmalıdır</a:t>
            </a:r>
            <a:r>
              <a:rPr lang="tr-TR" sz="1600" dirty="0">
                <a:solidFill>
                  <a:srgbClr val="C00000"/>
                </a:solidFill>
                <a:latin typeface="Tahoma" panose="020B0604030504040204" pitchFamily="34" charset="0"/>
              </a:rPr>
              <a:t>.</a:t>
            </a:r>
          </a:p>
          <a:p>
            <a:endParaRPr lang="tr-TR" sz="1600" dirty="0">
              <a:solidFill>
                <a:srgbClr val="000000"/>
              </a:solidFill>
              <a:latin typeface="Tahoma" panose="020B0604030504040204" pitchFamily="34" charset="0"/>
            </a:endParaRPr>
          </a:p>
          <a:p>
            <a:pPr marL="285750" indent="-285750">
              <a:buFont typeface="Arial" panose="020B0604020202020204" pitchFamily="34" charset="0"/>
              <a:buChar char="•"/>
            </a:pPr>
            <a:r>
              <a:rPr lang="tr-TR" sz="1600" b="1" dirty="0">
                <a:solidFill>
                  <a:srgbClr val="C00000"/>
                </a:solidFill>
                <a:latin typeface="Tahoma" panose="020B0604030504040204" pitchFamily="34" charset="0"/>
              </a:rPr>
              <a:t>Değer Artış tutarının sermayeye ilavesi mümkündür.</a:t>
            </a:r>
          </a:p>
          <a:p>
            <a:endParaRPr lang="tr-TR" sz="1600" dirty="0">
              <a:solidFill>
                <a:srgbClr val="000000"/>
              </a:solidFill>
              <a:latin typeface="Tahoma" panose="020B0604030504040204" pitchFamily="34" charset="0"/>
            </a:endParaRPr>
          </a:p>
          <a:p>
            <a:pPr marL="285750" indent="-285750">
              <a:buFont typeface="Arial" panose="020B0604020202020204" pitchFamily="34" charset="0"/>
              <a:buChar char="•"/>
            </a:pPr>
            <a:r>
              <a:rPr lang="tr-TR" sz="1600" b="1" dirty="0">
                <a:solidFill>
                  <a:srgbClr val="C00000"/>
                </a:solidFill>
                <a:latin typeface="Tahoma" panose="020B0604030504040204" pitchFamily="34" charset="0"/>
              </a:rPr>
              <a:t>Enflasyon muhasebesi yapılması gereken durumlar da sermaye tutarından bu tutar düşülerek hesaplama yapılmalıdır.</a:t>
            </a:r>
          </a:p>
          <a:p>
            <a:endParaRPr lang="tr-TR" sz="1600" dirty="0">
              <a:solidFill>
                <a:srgbClr val="C00000"/>
              </a:solidFill>
              <a:latin typeface="Tahoma" panose="020B0604030504040204" pitchFamily="34" charset="0"/>
            </a:endParaRPr>
          </a:p>
          <a:p>
            <a:pPr marL="285750" indent="-285750">
              <a:buFont typeface="Arial" panose="020B0604020202020204" pitchFamily="34" charset="0"/>
              <a:buChar char="•"/>
            </a:pPr>
            <a:r>
              <a:rPr lang="tr-TR" sz="1600" b="1" dirty="0">
                <a:solidFill>
                  <a:srgbClr val="C00000"/>
                </a:solidFill>
                <a:latin typeface="Tahoma" panose="020B0604030504040204" pitchFamily="34" charset="0"/>
              </a:rPr>
              <a:t>Fonun sermayeye ilave edilme dışında </a:t>
            </a:r>
            <a:r>
              <a:rPr lang="tr-TR" sz="1600" dirty="0">
                <a:solidFill>
                  <a:srgbClr val="000000"/>
                </a:solidFill>
                <a:latin typeface="Tahoma" panose="020B0604030504040204" pitchFamily="34" charset="0"/>
              </a:rPr>
              <a:t>herhangi bir şekilde başka bir hesaba nakledilen veya işletmeden çekilen kısmı </a:t>
            </a:r>
            <a:r>
              <a:rPr lang="tr-TR" sz="1600" b="1" dirty="0">
                <a:solidFill>
                  <a:srgbClr val="C00000"/>
                </a:solidFill>
                <a:latin typeface="Tahoma" panose="020B0604030504040204" pitchFamily="34" charset="0"/>
              </a:rPr>
              <a:t>gelir veya kurumlar vergisine tabi tutulur. </a:t>
            </a:r>
            <a:r>
              <a:rPr lang="tr-TR" sz="1600" dirty="0">
                <a:solidFill>
                  <a:srgbClr val="000000"/>
                </a:solidFill>
                <a:latin typeface="Tahoma" panose="020B0604030504040204" pitchFamily="34" charset="0"/>
              </a:rPr>
              <a:t>Şirketin tasfiyesi halinde de bu kapsamda işlem tesis edilir.</a:t>
            </a:r>
          </a:p>
          <a:p>
            <a:endParaRPr lang="tr-TR" sz="1600" dirty="0">
              <a:solidFill>
                <a:srgbClr val="000000"/>
              </a:solidFill>
              <a:latin typeface="Tahoma" panose="020B0604030504040204" pitchFamily="34" charset="0"/>
            </a:endParaRPr>
          </a:p>
          <a:p>
            <a:pPr marL="285750" indent="-285750">
              <a:buFont typeface="Arial" panose="020B0604020202020204" pitchFamily="34" charset="0"/>
              <a:buChar char="•"/>
            </a:pPr>
            <a:endParaRPr lang="tr-TR" dirty="0">
              <a:latin typeface="Tahoma" pitchFamily="34" charset="0"/>
            </a:endParaRPr>
          </a:p>
          <a:p>
            <a:endParaRPr lang="tr-TR" dirty="0">
              <a:latin typeface="Tahoma" pitchFamily="34" charset="0"/>
            </a:endParaRPr>
          </a:p>
        </p:txBody>
      </p:sp>
      <p:sp>
        <p:nvSpPr>
          <p:cNvPr id="4" name="Slayt Numarası Yer Tutucusu 3"/>
          <p:cNvSpPr>
            <a:spLocks noGrp="1"/>
          </p:cNvSpPr>
          <p:nvPr>
            <p:ph type="sldNum" sz="quarter" idx="12"/>
          </p:nvPr>
        </p:nvSpPr>
        <p:spPr/>
        <p:txBody>
          <a:bodyPr/>
          <a:lstStyle/>
          <a:p>
            <a:pPr>
              <a:defRPr/>
            </a:pPr>
            <a:fld id="{FFEE0621-8EAA-4DA8-91B2-AE86CDF7099F}" type="slidenum">
              <a:rPr lang="en-US" smtClean="0"/>
              <a:pPr>
                <a:defRPr/>
              </a:pPr>
              <a:t>20</a:t>
            </a:fld>
            <a:endParaRPr lang="en-US" dirty="0"/>
          </a:p>
        </p:txBody>
      </p:sp>
    </p:spTree>
    <p:extLst>
      <p:ext uri="{BB962C8B-B14F-4D97-AF65-F5344CB8AC3E}">
        <p14:creationId xmlns:p14="http://schemas.microsoft.com/office/powerpoint/2010/main" val="1479328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463821" y="764705"/>
            <a:ext cx="10464800" cy="461665"/>
          </a:xfrm>
          <a:prstGeom prst="rect">
            <a:avLst/>
          </a:prstGeom>
          <a:noFill/>
          <a:ln w="9525">
            <a:noFill/>
            <a:miter lim="800000"/>
            <a:headEnd/>
            <a:tailEnd/>
          </a:ln>
        </p:spPr>
        <p:txBody>
          <a:bodyPr>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uygulaması:</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9700"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9701"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9702"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9703" name="Text Box 7"/>
          <p:cNvSpPr txBox="1">
            <a:spLocks noChangeArrowheads="1"/>
          </p:cNvSpPr>
          <p:nvPr/>
        </p:nvSpPr>
        <p:spPr bwMode="auto">
          <a:xfrm>
            <a:off x="527051" y="1557338"/>
            <a:ext cx="11233149" cy="366712"/>
          </a:xfrm>
          <a:prstGeom prst="rect">
            <a:avLst/>
          </a:prstGeom>
          <a:noFill/>
          <a:ln w="9525">
            <a:noFill/>
            <a:miter lim="800000"/>
            <a:headEnd/>
            <a:tailEnd/>
          </a:ln>
        </p:spPr>
        <p:txBody>
          <a:bodyPr>
            <a:spAutoFit/>
          </a:bodyPr>
          <a:lstStyle/>
          <a:p>
            <a:r>
              <a:rPr lang="tr-TR"/>
              <a:t> </a:t>
            </a:r>
          </a:p>
        </p:txBody>
      </p:sp>
      <p:sp>
        <p:nvSpPr>
          <p:cNvPr id="29706" name="Text Box 13"/>
          <p:cNvSpPr txBox="1">
            <a:spLocks noChangeArrowheads="1"/>
          </p:cNvSpPr>
          <p:nvPr/>
        </p:nvSpPr>
        <p:spPr bwMode="auto">
          <a:xfrm>
            <a:off x="527051" y="1484784"/>
            <a:ext cx="10897899" cy="4278094"/>
          </a:xfrm>
          <a:prstGeom prst="rect">
            <a:avLst/>
          </a:prstGeom>
          <a:noFill/>
          <a:ln w="9525">
            <a:noFill/>
            <a:miter lim="800000"/>
            <a:headEnd/>
            <a:tailEnd/>
          </a:ln>
        </p:spPr>
        <p:txBody>
          <a:bodyPr wrap="square">
            <a:spAutoFit/>
          </a:bodyPr>
          <a:lstStyle/>
          <a:p>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değerlendirilen taşınmazların envanter defterine yapılacak kayıtlarında aşağıda belirtilen şekilde gösterilmesi gerekmektedir:</a:t>
            </a:r>
            <a:endPar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1.Sıra No</a:t>
            </a:r>
          </a:p>
          <a:p>
            <a:r>
              <a:rPr lang="tr-TR" sz="1600" dirty="0">
                <a:latin typeface="Tahoma" panose="020B0604030504040204" pitchFamily="34" charset="0"/>
                <a:ea typeface="Tahoma" panose="020B0604030504040204" pitchFamily="34" charset="0"/>
                <a:cs typeface="Tahoma" panose="020B0604030504040204" pitchFamily="34" charset="0"/>
              </a:rPr>
              <a:t>2.İktisadi Kıymetin Niteliği,</a:t>
            </a:r>
          </a:p>
          <a:p>
            <a:r>
              <a:rPr lang="tr-TR" sz="1600" dirty="0">
                <a:latin typeface="Tahoma" panose="020B0604030504040204" pitchFamily="34" charset="0"/>
                <a:ea typeface="Tahoma" panose="020B0604030504040204" pitchFamily="34" charset="0"/>
                <a:cs typeface="Tahoma" panose="020B0604030504040204" pitchFamily="34" charset="0"/>
              </a:rPr>
              <a:t>3.İktisadi Kıymet(İktisadi Kıymetin Cinsi)</a:t>
            </a:r>
          </a:p>
          <a:p>
            <a:r>
              <a:rPr lang="tr-TR" sz="1600" dirty="0">
                <a:latin typeface="Tahoma" panose="020B0604030504040204" pitchFamily="34" charset="0"/>
                <a:ea typeface="Tahoma" panose="020B0604030504040204" pitchFamily="34" charset="0"/>
                <a:cs typeface="Tahoma" panose="020B0604030504040204" pitchFamily="34" charset="0"/>
              </a:rPr>
              <a:t>4.İktisap Tarihi(Aktife Giriş Tarihi)</a:t>
            </a:r>
          </a:p>
          <a:p>
            <a:r>
              <a:rPr lang="tr-TR" sz="1600" dirty="0">
                <a:latin typeface="Tahoma" panose="020B0604030504040204" pitchFamily="34" charset="0"/>
                <a:ea typeface="Tahoma" panose="020B0604030504040204" pitchFamily="34" charset="0"/>
                <a:cs typeface="Tahoma" panose="020B0604030504040204" pitchFamily="34" charset="0"/>
              </a:rPr>
              <a:t>5.Amortisman Oranı(%)</a:t>
            </a:r>
          </a:p>
          <a:p>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Öncesi</a:t>
            </a:r>
          </a:p>
          <a:p>
            <a:r>
              <a:rPr lang="tr-TR" sz="1600" dirty="0">
                <a:latin typeface="Tahoma" panose="020B0604030504040204" pitchFamily="34" charset="0"/>
                <a:ea typeface="Tahoma" panose="020B0604030504040204" pitchFamily="34" charset="0"/>
                <a:cs typeface="Tahoma" panose="020B0604030504040204" pitchFamily="34" charset="0"/>
              </a:rPr>
              <a:t> 6.Maliyet Bedeli(</a:t>
            </a:r>
            <a:r>
              <a:rPr lang="tr-TR" sz="1600" dirty="0"/>
              <a:t>Kanun tarihi ile aktife kayıtlı değeri)</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 7.Birikmiş Amortisman</a:t>
            </a:r>
            <a:r>
              <a:rPr lang="tr-TR" sz="1400" dirty="0">
                <a:latin typeface="Tahoma" panose="020B0604030504040204" pitchFamily="34" charset="0"/>
                <a:ea typeface="Tahoma" panose="020B0604030504040204" pitchFamily="34" charset="0"/>
                <a:cs typeface="Tahoma" panose="020B0604030504040204" pitchFamily="34" charset="0"/>
              </a:rPr>
              <a:t>(Kanun tarihi itibarıyla birikmiş amortisman tutarı(ayrılmış sayılanlar dâhil edilir),</a:t>
            </a:r>
          </a:p>
          <a:p>
            <a:r>
              <a:rPr lang="tr-TR" sz="1600" dirty="0">
                <a:latin typeface="Tahoma" panose="020B0604030504040204" pitchFamily="34" charset="0"/>
                <a:ea typeface="Tahoma" panose="020B0604030504040204" pitchFamily="34" charset="0"/>
                <a:cs typeface="Tahoma" panose="020B0604030504040204" pitchFamily="34" charset="0"/>
              </a:rPr>
              <a:t> 8.Net Bilanço Aktif Değeri</a:t>
            </a:r>
          </a:p>
          <a:p>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Sonrası</a:t>
            </a:r>
          </a:p>
          <a:p>
            <a:r>
              <a:rPr lang="tr-TR" sz="1600" dirty="0">
                <a:latin typeface="Tahoma" panose="020B0604030504040204" pitchFamily="34" charset="0"/>
                <a:ea typeface="Tahoma" panose="020B0604030504040204" pitchFamily="34" charset="0"/>
                <a:cs typeface="Tahoma" panose="020B0604030504040204" pitchFamily="34" charset="0"/>
              </a:rPr>
              <a:t> 9.Maliyet Bedeli</a:t>
            </a:r>
          </a:p>
          <a:p>
            <a:r>
              <a:rPr lang="tr-TR" sz="1600" dirty="0">
                <a:latin typeface="Tahoma" panose="020B0604030504040204" pitchFamily="34" charset="0"/>
                <a:ea typeface="Tahoma" panose="020B0604030504040204" pitchFamily="34" charset="0"/>
                <a:cs typeface="Tahoma" panose="020B0604030504040204" pitchFamily="34" charset="0"/>
              </a:rPr>
              <a:t> 10.Birikmiş Amortisman</a:t>
            </a:r>
          </a:p>
          <a:p>
            <a:r>
              <a:rPr lang="tr-TR" sz="1600" dirty="0">
                <a:latin typeface="Tahoma" panose="020B0604030504040204" pitchFamily="34" charset="0"/>
                <a:ea typeface="Tahoma" panose="020B0604030504040204" pitchFamily="34" charset="0"/>
                <a:cs typeface="Tahoma" panose="020B0604030504040204" pitchFamily="34" charset="0"/>
              </a:rPr>
              <a:t> 11.Net Bilanço Aktif Değeri</a:t>
            </a:r>
          </a:p>
          <a:p>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21</a:t>
            </a:fld>
            <a:endParaRPr lang="en-US" dirty="0"/>
          </a:p>
        </p:txBody>
      </p:sp>
    </p:spTree>
    <p:extLst>
      <p:ext uri="{BB962C8B-B14F-4D97-AF65-F5344CB8AC3E}">
        <p14:creationId xmlns:p14="http://schemas.microsoft.com/office/powerpoint/2010/main" val="2110121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119967" y="1916113"/>
            <a:ext cx="184731" cy="369332"/>
          </a:xfrm>
          <a:prstGeom prst="rect">
            <a:avLst/>
          </a:prstGeom>
          <a:noFill/>
          <a:ln w="9525">
            <a:noFill/>
            <a:miter lim="800000"/>
            <a:headEnd/>
            <a:tailEnd/>
          </a:ln>
        </p:spPr>
        <p:txBody>
          <a:bodyPr wrap="none">
            <a:spAutoFit/>
          </a:bodyPr>
          <a:lstStyle/>
          <a:p>
            <a:endParaRPr lang="tr-TR"/>
          </a:p>
        </p:txBody>
      </p:sp>
      <p:sp>
        <p:nvSpPr>
          <p:cNvPr id="19461" name="TextBox 3"/>
          <p:cNvSpPr txBox="1">
            <a:spLocks noChangeArrowheads="1"/>
          </p:cNvSpPr>
          <p:nvPr/>
        </p:nvSpPr>
        <p:spPr bwMode="auto">
          <a:xfrm>
            <a:off x="638835" y="1479014"/>
            <a:ext cx="11425269" cy="4585871"/>
          </a:xfrm>
          <a:prstGeom prst="rect">
            <a:avLst/>
          </a:prstGeom>
          <a:noFill/>
          <a:ln w="9525">
            <a:noFill/>
            <a:miter lim="800000"/>
            <a:headEnd/>
            <a:tailEnd/>
          </a:ln>
        </p:spPr>
        <p:txBody>
          <a:bodyPr wrap="square">
            <a:spAutoFit/>
          </a:bodyPr>
          <a:lstStyle/>
          <a:p>
            <a:pPr marL="0" indent="0">
              <a:buNone/>
            </a:pPr>
            <a:endParaRPr lang="tr-TR"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endParaRPr lang="tr-TR"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1-Amortismana tabi olmayan gayrimenkul (boş arazi ve boş arsalar)</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2-Amortismana tabi gayrimenkul (gayrimenkullerin mütemmim cüzleri ve teferruatı dahil),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3-Tesis ve arazi düzenlemeleri (tarım işletmelerinde vücuda getirilen  </a:t>
            </a:r>
            <a:r>
              <a:rPr lang="tr-TR" sz="1200" dirty="0" err="1">
                <a:latin typeface="Tahoma" panose="020B0604030504040204" pitchFamily="34" charset="0"/>
                <a:ea typeface="Tahoma" panose="020B0604030504040204" pitchFamily="34" charset="0"/>
                <a:cs typeface="Tahoma" panose="020B0604030504040204" pitchFamily="34" charset="0"/>
              </a:rPr>
              <a:t>meyvalık</a:t>
            </a:r>
            <a:r>
              <a:rPr lang="tr-TR" sz="1200" dirty="0">
                <a:latin typeface="Tahoma" panose="020B0604030504040204" pitchFamily="34" charset="0"/>
                <a:ea typeface="Tahoma" panose="020B0604030504040204" pitchFamily="34" charset="0"/>
                <a:cs typeface="Tahoma" panose="020B0604030504040204" pitchFamily="34" charset="0"/>
              </a:rPr>
              <a:t>, dutluk, fındıklık, zeytinlik ve güllüklerde  incir bahçeleri ve bağlar gibi tarım tesisleri dahil),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4- Makinalar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5- Gemiler</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6-Taşıtlar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7- </a:t>
            </a:r>
            <a:r>
              <a:rPr lang="tr-TR" sz="1200" dirty="0" err="1">
                <a:latin typeface="Tahoma" panose="020B0604030504040204" pitchFamily="34" charset="0"/>
                <a:ea typeface="Tahoma" panose="020B0604030504040204" pitchFamily="34" charset="0"/>
                <a:cs typeface="Tahoma" panose="020B0604030504040204" pitchFamily="34" charset="0"/>
              </a:rPr>
              <a:t>Gayrimaddi</a:t>
            </a:r>
            <a:r>
              <a:rPr lang="tr-TR" sz="1200" dirty="0">
                <a:latin typeface="Tahoma" panose="020B0604030504040204" pitchFamily="34" charset="0"/>
                <a:ea typeface="Tahoma" panose="020B0604030504040204" pitchFamily="34" charset="0"/>
                <a:cs typeface="Tahoma" panose="020B0604030504040204" pitchFamily="34" charset="0"/>
              </a:rPr>
              <a:t> iktisadi kıymetler (imtiyaz hakları, patent, formül, dizayn. örnek kalıp, teknik bilgi, format, telif hakki ve benzeri kalemler, lisans. kulanım hakkı ve izni veya devlet kurum ve kuruluşları tarafından verilen işletme hakkı gibi diğer haklar ve bunların benzerleri)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8- Demirbaşlar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9- Özel maliyet bedelleri  </a:t>
            </a:r>
          </a:p>
          <a:p>
            <a:pPr marL="0" indent="0">
              <a:spcBef>
                <a:spcPts val="0"/>
              </a:spcBef>
              <a:buNone/>
            </a:pPr>
            <a:endParaRPr lang="tr-TR"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tr-TR" sz="1200" dirty="0">
                <a:latin typeface="Tahoma" panose="020B0604030504040204" pitchFamily="34" charset="0"/>
                <a:ea typeface="Tahoma" panose="020B0604030504040204" pitchFamily="34" charset="0"/>
                <a:cs typeface="Tahoma" panose="020B0604030504040204" pitchFamily="34" charset="0"/>
              </a:rPr>
              <a:t>10- Diğer  amortismana tabi iktisadi kıymetler (şerefiye, aktifleştirilen ilk tesis ve </a:t>
            </a:r>
            <a:r>
              <a:rPr lang="tr-TR" sz="1200" dirty="0" err="1">
                <a:latin typeface="Tahoma" panose="020B0604030504040204" pitchFamily="34" charset="0"/>
                <a:ea typeface="Tahoma" panose="020B0604030504040204" pitchFamily="34" charset="0"/>
                <a:cs typeface="Tahoma" panose="020B0604030504040204" pitchFamily="34" charset="0"/>
              </a:rPr>
              <a:t>taazzuv</a:t>
            </a:r>
            <a:r>
              <a:rPr lang="tr-TR" sz="1200" dirty="0">
                <a:latin typeface="Tahoma" panose="020B0604030504040204" pitchFamily="34" charset="0"/>
                <a:ea typeface="Tahoma" panose="020B0604030504040204" pitchFamily="34" charset="0"/>
                <a:cs typeface="Tahoma" panose="020B0604030504040204" pitchFamily="34" charset="0"/>
              </a:rPr>
              <a:t> giderleri, araştırma-geliştirme harcamaları,  sinema filmleri gibi)</a:t>
            </a:r>
          </a:p>
          <a:p>
            <a:pPr marL="285750" indent="-285750">
              <a:spcAft>
                <a:spcPts val="1200"/>
              </a:spcAft>
              <a:buClr>
                <a:schemeClr val="accent2"/>
              </a:buClr>
              <a:buFont typeface="Wingdings" pitchFamily="2" charset="2"/>
              <a:buNone/>
            </a:pPr>
            <a:endParaRPr lang="en-US" sz="1600" dirty="0">
              <a:solidFill>
                <a:schemeClr val="tx2"/>
              </a:solidFill>
              <a:latin typeface="Tahoma" pitchFamily="34" charset="0"/>
            </a:endParaRP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22</a:t>
            </a:fld>
            <a:endParaRPr lang="en-US" dirty="0"/>
          </a:p>
        </p:txBody>
      </p:sp>
      <p:sp>
        <p:nvSpPr>
          <p:cNvPr id="4" name="Dikdörtgen 3"/>
          <p:cNvSpPr/>
          <p:nvPr/>
        </p:nvSpPr>
        <p:spPr>
          <a:xfrm>
            <a:off x="335360" y="1475897"/>
            <a:ext cx="7214016" cy="307777"/>
          </a:xfrm>
          <a:prstGeom prst="rect">
            <a:avLst/>
          </a:prstGeom>
        </p:spPr>
        <p:txBody>
          <a:bodyPr wrap="square">
            <a:spAutoFit/>
          </a:bodyPr>
          <a:lstStyle/>
          <a:p>
            <a:pPr marL="0" indent="0">
              <a:spcBef>
                <a:spcPts val="0"/>
              </a:spcBef>
              <a:buNone/>
            </a:pPr>
            <a:r>
              <a:rPr lang="tr-TR" sz="1400" b="1" dirty="0">
                <a:solidFill>
                  <a:srgbClr val="C00000"/>
                </a:solidFill>
                <a:latin typeface="Tahoma" panose="020B0604030504040204" pitchFamily="34" charset="0"/>
                <a:ea typeface="Tahoma" panose="020B0604030504040204" pitchFamily="34" charset="0"/>
                <a:cs typeface="Tahoma" panose="020B0604030504040204" pitchFamily="34" charset="0"/>
              </a:rPr>
              <a:t>  İktisadi kıymetin Niteliği : </a:t>
            </a:r>
          </a:p>
        </p:txBody>
      </p:sp>
      <p:sp>
        <p:nvSpPr>
          <p:cNvPr id="5" name="Dikdörtgen 4"/>
          <p:cNvSpPr/>
          <p:nvPr/>
        </p:nvSpPr>
        <p:spPr>
          <a:xfrm>
            <a:off x="527382" y="836713"/>
            <a:ext cx="7025505" cy="46166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uygulaması:</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0464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119967" y="1916113"/>
            <a:ext cx="184731" cy="369332"/>
          </a:xfrm>
          <a:prstGeom prst="rect">
            <a:avLst/>
          </a:prstGeom>
          <a:noFill/>
          <a:ln w="9525">
            <a:noFill/>
            <a:miter lim="800000"/>
            <a:headEnd/>
            <a:tailEnd/>
          </a:ln>
        </p:spPr>
        <p:txBody>
          <a:bodyPr wrap="none">
            <a:spAutoFit/>
          </a:bodyPr>
          <a:lstStyle/>
          <a:p>
            <a:endParaRPr lang="tr-TR"/>
          </a:p>
        </p:txBody>
      </p:sp>
      <p:sp>
        <p:nvSpPr>
          <p:cNvPr id="19461" name="TextBox 3"/>
          <p:cNvSpPr txBox="1">
            <a:spLocks noChangeArrowheads="1"/>
          </p:cNvSpPr>
          <p:nvPr/>
        </p:nvSpPr>
        <p:spPr bwMode="auto">
          <a:xfrm>
            <a:off x="638835" y="1479014"/>
            <a:ext cx="11425269" cy="1384995"/>
          </a:xfrm>
          <a:prstGeom prst="rect">
            <a:avLst/>
          </a:prstGeom>
          <a:noFill/>
          <a:ln w="9525">
            <a:noFill/>
            <a:miter lim="800000"/>
            <a:headEnd/>
            <a:tailEnd/>
          </a:ln>
        </p:spPr>
        <p:txBody>
          <a:bodyPr wrap="square">
            <a:spAutoFit/>
          </a:bodyPr>
          <a:lstStyle/>
          <a:p>
            <a:pPr marL="0" indent="0">
              <a:buNone/>
            </a:pPr>
            <a:r>
              <a:rPr lang="tr-TR"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BAŞVURU DURUMU :</a:t>
            </a:r>
            <a:endParaRPr lang="tr-TR"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endParaRPr lang="tr-TR"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sz="1200" dirty="0" smtClean="0">
                <a:latin typeface="Tahoma" panose="020B0604030504040204" pitchFamily="34" charset="0"/>
                <a:ea typeface="Tahoma" panose="020B0604030504040204" pitchFamily="34" charset="0"/>
                <a:cs typeface="Tahoma" panose="020B0604030504040204" pitchFamily="34" charset="0"/>
              </a:rPr>
              <a:t>10 </a:t>
            </a:r>
            <a:r>
              <a:rPr lang="tr-TR" sz="1200" dirty="0">
                <a:latin typeface="Tahoma" panose="020B0604030504040204" pitchFamily="34" charset="0"/>
                <a:ea typeface="Tahoma" panose="020B0604030504040204" pitchFamily="34" charset="0"/>
                <a:cs typeface="Tahoma" panose="020B0604030504040204" pitchFamily="34" charset="0"/>
              </a:rPr>
              <a:t>bin 57 mükellef başvuruda bulunmuş, </a:t>
            </a:r>
            <a:endParaRPr lang="tr-TR" sz="1200" dirty="0" smtClean="0">
              <a:latin typeface="Tahoma" panose="020B0604030504040204" pitchFamily="34" charset="0"/>
              <a:ea typeface="Tahoma" panose="020B0604030504040204" pitchFamily="34" charset="0"/>
              <a:cs typeface="Tahoma" panose="020B0604030504040204" pitchFamily="34" charset="0"/>
            </a:endParaRPr>
          </a:p>
          <a:p>
            <a:endParaRPr lang="tr-TR" sz="1200" dirty="0" smtClean="0">
              <a:latin typeface="Tahoma" panose="020B0604030504040204" pitchFamily="34" charset="0"/>
              <a:ea typeface="Tahoma" panose="020B0604030504040204" pitchFamily="34" charset="0"/>
              <a:cs typeface="Tahoma" panose="020B0604030504040204" pitchFamily="34" charset="0"/>
            </a:endParaRPr>
          </a:p>
          <a:p>
            <a:r>
              <a:rPr lang="tr-TR" sz="1200" dirty="0" smtClean="0">
                <a:latin typeface="Tahoma" panose="020B0604030504040204" pitchFamily="34" charset="0"/>
                <a:ea typeface="Tahoma" panose="020B0604030504040204" pitchFamily="34" charset="0"/>
                <a:cs typeface="Tahoma" panose="020B0604030504040204" pitchFamily="34" charset="0"/>
              </a:rPr>
              <a:t>2 </a:t>
            </a:r>
            <a:r>
              <a:rPr lang="tr-TR" sz="1200" dirty="0">
                <a:latin typeface="Tahoma" panose="020B0604030504040204" pitchFamily="34" charset="0"/>
                <a:ea typeface="Tahoma" panose="020B0604030504040204" pitchFamily="34" charset="0"/>
                <a:cs typeface="Tahoma" panose="020B0604030504040204" pitchFamily="34" charset="0"/>
              </a:rPr>
              <a:t>milyar 294 milyon 110 bin 612 TL vergi tahakkuk etmiş. </a:t>
            </a:r>
            <a:endParaRPr lang="tr-TR" sz="1200" dirty="0" smtClean="0">
              <a:latin typeface="Tahoma" panose="020B0604030504040204" pitchFamily="34" charset="0"/>
              <a:ea typeface="Tahoma" panose="020B0604030504040204" pitchFamily="34" charset="0"/>
              <a:cs typeface="Tahoma" panose="020B0604030504040204" pitchFamily="34" charset="0"/>
            </a:endParaRPr>
          </a:p>
          <a:p>
            <a:endParaRPr lang="tr-TR" sz="1200" dirty="0" smtClean="0">
              <a:latin typeface="Tahoma" panose="020B0604030504040204" pitchFamily="34" charset="0"/>
              <a:ea typeface="Tahoma" panose="020B0604030504040204" pitchFamily="34" charset="0"/>
              <a:cs typeface="Tahoma" panose="020B0604030504040204" pitchFamily="34" charset="0"/>
            </a:endParaRPr>
          </a:p>
          <a:p>
            <a:r>
              <a:rPr lang="tr-TR" sz="1200" dirty="0" smtClean="0">
                <a:latin typeface="Tahoma" panose="020B0604030504040204" pitchFamily="34" charset="0"/>
                <a:ea typeface="Tahoma" panose="020B0604030504040204" pitchFamily="34" charset="0"/>
                <a:cs typeface="Tahoma" panose="020B0604030504040204" pitchFamily="34" charset="0"/>
              </a:rPr>
              <a:t>Bu </a:t>
            </a:r>
            <a:r>
              <a:rPr lang="tr-TR" sz="1200" dirty="0">
                <a:latin typeface="Tahoma" panose="020B0604030504040204" pitchFamily="34" charset="0"/>
                <a:ea typeface="Tahoma" panose="020B0604030504040204" pitchFamily="34" charset="0"/>
                <a:cs typeface="Tahoma" panose="020B0604030504040204" pitchFamily="34" charset="0"/>
              </a:rPr>
              <a:t>verginin 1 milyar 129 milyon 101 bin 664 TL’si ilk taksit olarak tahsil edilmiş…</a:t>
            </a:r>
            <a:endParaRPr lang="en-US" sz="1600" dirty="0">
              <a:solidFill>
                <a:schemeClr val="tx2"/>
              </a:solidFill>
              <a:latin typeface="Tahoma" pitchFamily="34" charset="0"/>
            </a:endParaRP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23</a:t>
            </a:fld>
            <a:endParaRPr lang="en-US" dirty="0"/>
          </a:p>
        </p:txBody>
      </p:sp>
      <p:sp>
        <p:nvSpPr>
          <p:cNvPr id="4" name="Dikdörtgen 3"/>
          <p:cNvSpPr/>
          <p:nvPr/>
        </p:nvSpPr>
        <p:spPr>
          <a:xfrm>
            <a:off x="335360" y="1475897"/>
            <a:ext cx="7214016" cy="307777"/>
          </a:xfrm>
          <a:prstGeom prst="rect">
            <a:avLst/>
          </a:prstGeom>
        </p:spPr>
        <p:txBody>
          <a:bodyPr wrap="square">
            <a:spAutoFit/>
          </a:bodyPr>
          <a:lstStyle/>
          <a:p>
            <a:pPr marL="0" indent="0">
              <a:spcBef>
                <a:spcPts val="0"/>
              </a:spcBef>
              <a:buNone/>
            </a:pPr>
            <a:r>
              <a:rPr lang="tr-TR" sz="1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5" name="Dikdörtgen 4"/>
          <p:cNvSpPr/>
          <p:nvPr/>
        </p:nvSpPr>
        <p:spPr>
          <a:xfrm>
            <a:off x="527382" y="836713"/>
            <a:ext cx="7025505" cy="46166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Yeniden değerleme uygulaması:</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8287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9571CC3-4FE0-44E9-AC7B-1539F6819B47}" type="slidenum">
              <a:rPr lang="tr-TR" smtClean="0"/>
              <a:t>24</a:t>
            </a:fld>
            <a:endParaRPr lang="tr-TR"/>
          </a:p>
        </p:txBody>
      </p:sp>
      <p:pic>
        <p:nvPicPr>
          <p:cNvPr id="2050" name="Picture 2" descr="C:\Users\mmcih\OneDrive\Masaüstü\Screenshot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970" y="2117848"/>
            <a:ext cx="9059863"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8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431800" y="692696"/>
            <a:ext cx="10464800" cy="707886"/>
          </a:xfrm>
          <a:prstGeom prst="rect">
            <a:avLst/>
          </a:prstGeom>
          <a:noFill/>
          <a:ln w="9525">
            <a:noFill/>
            <a:miter lim="800000"/>
            <a:headEnd/>
            <a:tailEnd/>
          </a:ln>
        </p:spPr>
        <p:txBody>
          <a:bodyPr>
            <a:spAutoFit/>
          </a:bodyPr>
          <a:lstStyle/>
          <a:p>
            <a:pPr>
              <a:defRPr/>
            </a:pPr>
            <a:r>
              <a:rPr lang="tr-TR" sz="4000" b="1" dirty="0">
                <a:solidFill>
                  <a:srgbClr val="C00000"/>
                </a:solidFill>
                <a:latin typeface="Tahoma" panose="020B0604030504040204" pitchFamily="34" charset="0"/>
              </a:rPr>
              <a:t> ÖRNEKLER :</a:t>
            </a:r>
            <a:endParaRPr lang="tr-TR" sz="4000" b="1" dirty="0">
              <a:solidFill>
                <a:srgbClr val="C00000"/>
              </a:solidFill>
              <a:effectLst>
                <a:outerShdw blurRad="38100" dist="38100" dir="2700000" algn="tl">
                  <a:srgbClr val="C0C0C0"/>
                </a:outerShdw>
              </a:effectLst>
              <a:latin typeface="Tahoma" pitchFamily="34" charset="0"/>
            </a:endParaRPr>
          </a:p>
        </p:txBody>
      </p:sp>
      <p:sp>
        <p:nvSpPr>
          <p:cNvPr id="29700"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9701"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9702"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9703" name="Text Box 7"/>
          <p:cNvSpPr txBox="1">
            <a:spLocks noChangeArrowheads="1"/>
          </p:cNvSpPr>
          <p:nvPr/>
        </p:nvSpPr>
        <p:spPr bwMode="auto">
          <a:xfrm>
            <a:off x="527051" y="1557338"/>
            <a:ext cx="11233149" cy="366712"/>
          </a:xfrm>
          <a:prstGeom prst="rect">
            <a:avLst/>
          </a:prstGeom>
          <a:noFill/>
          <a:ln w="9525">
            <a:noFill/>
            <a:miter lim="800000"/>
            <a:headEnd/>
            <a:tailEnd/>
          </a:ln>
        </p:spPr>
        <p:txBody>
          <a:bodyPr>
            <a:spAutoFit/>
          </a:bodyPr>
          <a:lstStyle/>
          <a:p>
            <a:r>
              <a:rPr lang="tr-TR"/>
              <a:t> </a:t>
            </a:r>
          </a:p>
        </p:txBody>
      </p:sp>
      <p:sp>
        <p:nvSpPr>
          <p:cNvPr id="29706" name="Text Box 13"/>
          <p:cNvSpPr txBox="1">
            <a:spLocks noChangeArrowheads="1"/>
          </p:cNvSpPr>
          <p:nvPr/>
        </p:nvSpPr>
        <p:spPr bwMode="auto">
          <a:xfrm>
            <a:off x="575104" y="1540199"/>
            <a:ext cx="11185097" cy="3293209"/>
          </a:xfrm>
          <a:prstGeom prst="rect">
            <a:avLst/>
          </a:prstGeom>
          <a:noFill/>
          <a:ln w="9525">
            <a:noFill/>
            <a:miter lim="800000"/>
            <a:headEnd/>
            <a:tailEnd/>
          </a:ln>
        </p:spPr>
        <p:txBody>
          <a:bodyPr wrap="square">
            <a:spAutoFit/>
          </a:bodyPr>
          <a:lstStyle/>
          <a:p>
            <a:r>
              <a:rPr lang="tr-TR" sz="1600" b="1" u="sng" dirty="0">
                <a:latin typeface="Tahoma" panose="020B0604030504040204" pitchFamily="34" charset="0"/>
                <a:ea typeface="Tahoma" panose="020B0604030504040204" pitchFamily="34" charset="0"/>
                <a:cs typeface="Tahoma" panose="020B0604030504040204" pitchFamily="34" charset="0"/>
              </a:rPr>
              <a:t>Örnek: 1</a:t>
            </a:r>
            <a:endParaRPr lang="tr-TR" sz="1600" u="sng" dirty="0">
              <a:latin typeface="Tahoma" panose="020B0604030504040204" pitchFamily="34" charset="0"/>
              <a:ea typeface="Tahoma" panose="020B0604030504040204" pitchFamily="34" charset="0"/>
              <a:cs typeface="Tahoma" panose="020B0604030504040204" pitchFamily="34" charset="0"/>
            </a:endParaRPr>
          </a:p>
          <a:p>
            <a:r>
              <a:rPr lang="tr-TR" sz="1600" b="1" dirty="0">
                <a:latin typeface="Tahoma" panose="020B0604030504040204" pitchFamily="34" charset="0"/>
                <a:ea typeface="Tahoma" panose="020B0604030504040204" pitchFamily="34" charset="0"/>
                <a:cs typeface="Tahoma" panose="020B0604030504040204" pitchFamily="34" charset="0"/>
              </a:rPr>
              <a:t>MEC A.Ş</a:t>
            </a:r>
            <a:r>
              <a:rPr lang="tr-TR" sz="1600" dirty="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nin</a:t>
            </a:r>
            <a:r>
              <a:rPr lang="tr-TR" sz="1600" dirty="0">
                <a:latin typeface="Tahoma" panose="020B0604030504040204" pitchFamily="34" charset="0"/>
                <a:ea typeface="Tahoma" panose="020B0604030504040204" pitchFamily="34" charset="0"/>
                <a:cs typeface="Tahoma" panose="020B0604030504040204" pitchFamily="34" charset="0"/>
              </a:rPr>
              <a:t>  22 Ekim 2005 tarihinde GES santrali işletme hakkını </a:t>
            </a:r>
            <a:r>
              <a:rPr lang="tr-TR" sz="1600" b="1" dirty="0">
                <a:latin typeface="Tahoma" panose="020B0604030504040204" pitchFamily="34" charset="0"/>
                <a:ea typeface="Tahoma" panose="020B0604030504040204" pitchFamily="34" charset="0"/>
                <a:cs typeface="Tahoma" panose="020B0604030504040204" pitchFamily="34" charset="0"/>
              </a:rPr>
              <a:t>50.000.000 TL </a:t>
            </a:r>
            <a:r>
              <a:rPr lang="tr-TR" sz="1600" dirty="0">
                <a:latin typeface="Tahoma" panose="020B0604030504040204" pitchFamily="34" charset="0"/>
                <a:ea typeface="Tahoma" panose="020B0604030504040204" pitchFamily="34" charset="0"/>
                <a:cs typeface="Tahoma" panose="020B0604030504040204" pitchFamily="34" charset="0"/>
              </a:rPr>
              <a:t>bedelle satın almıştır. GES santrali işletme hakkının 09/06/2021 tarihi itibariyle birikmiş amortisman tutarı </a:t>
            </a:r>
            <a:r>
              <a:rPr lang="tr-TR" sz="1600" b="1" dirty="0">
                <a:latin typeface="Tahoma" panose="020B0604030504040204" pitchFamily="34" charset="0"/>
                <a:ea typeface="Tahoma" panose="020B0604030504040204" pitchFamily="34" charset="0"/>
                <a:cs typeface="Tahoma" panose="020B0604030504040204" pitchFamily="34" charset="0"/>
              </a:rPr>
              <a:t>18.315.000 </a:t>
            </a:r>
            <a:r>
              <a:rPr lang="tr-TR" sz="1600" dirty="0">
                <a:latin typeface="Tahoma" panose="020B0604030504040204" pitchFamily="34" charset="0"/>
                <a:ea typeface="Tahoma" panose="020B0604030504040204" pitchFamily="34" charset="0"/>
                <a:cs typeface="Tahoma" panose="020B0604030504040204" pitchFamily="34" charset="0"/>
              </a:rPr>
              <a:t>TL’dir. GES santrali işletme hakkının faydalı ömrü 15 yıldır. ( işletme hakkı için normal amortisman ayrılmıştır.(</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normal amortisman oranı % 6,66 </a:t>
            </a:r>
            <a:r>
              <a:rPr lang="tr-TR" sz="1600" dirty="0">
                <a:latin typeface="Tahoma" panose="020B0604030504040204" pitchFamily="34" charset="0"/>
                <a:ea typeface="Tahoma" panose="020B0604030504040204" pitchFamily="34" charset="0"/>
                <a:cs typeface="Tahoma" panose="020B0604030504040204" pitchFamily="34" charset="0"/>
              </a:rPr>
              <a:t>)</a:t>
            </a:r>
          </a:p>
          <a:p>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Söz konusu haklar  için 7144 sayılı Kanunla Vergi Usul Kanununa eklenen geçici 31’inci maddesi kapsamında, 2018 yılında yeniden değerleme yapıl</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ma</a:t>
            </a:r>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mıştır. </a:t>
            </a:r>
          </a:p>
          <a:p>
            <a:endParaRPr lang="tr-TR" sz="1600" b="1" u="sng"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sz="1600" b="1" u="sng" dirty="0">
                <a:latin typeface="Tahoma" panose="020B0604030504040204" pitchFamily="34" charset="0"/>
                <a:ea typeface="Tahoma" panose="020B0604030504040204" pitchFamily="34" charset="0"/>
                <a:cs typeface="Tahoma" panose="020B0604030504040204" pitchFamily="34" charset="0"/>
              </a:rPr>
              <a:t>Örnek 2: </a:t>
            </a:r>
            <a:endParaRPr lang="tr-TR" sz="1600" u="sng" dirty="0">
              <a:latin typeface="Tahoma" panose="020B0604030504040204" pitchFamily="34" charset="0"/>
              <a:ea typeface="Tahoma" panose="020B0604030504040204" pitchFamily="34" charset="0"/>
              <a:cs typeface="Tahoma" panose="020B0604030504040204" pitchFamily="34" charset="0"/>
            </a:endParaRPr>
          </a:p>
          <a:p>
            <a:r>
              <a:rPr lang="tr-TR" sz="1600" b="1" dirty="0">
                <a:latin typeface="Tahoma" panose="020B0604030504040204" pitchFamily="34" charset="0"/>
                <a:ea typeface="Tahoma" panose="020B0604030504040204" pitchFamily="34" charset="0"/>
                <a:cs typeface="Tahoma" panose="020B0604030504040204" pitchFamily="34" charset="0"/>
              </a:rPr>
              <a:t>MEC AŞ.</a:t>
            </a:r>
            <a:r>
              <a:rPr lang="tr-TR" sz="1600" dirty="0">
                <a:latin typeface="Tahoma" panose="020B0604030504040204" pitchFamily="34" charset="0"/>
                <a:ea typeface="Tahoma" panose="020B0604030504040204" pitchFamily="34" charset="0"/>
                <a:cs typeface="Tahoma" panose="020B0604030504040204" pitchFamily="34" charset="0"/>
              </a:rPr>
              <a:t> Aralık 2009 ayında </a:t>
            </a:r>
            <a:r>
              <a:rPr lang="tr-TR" sz="1600" b="1" dirty="0">
                <a:latin typeface="Tahoma" panose="020B0604030504040204" pitchFamily="34" charset="0"/>
                <a:ea typeface="Tahoma" panose="020B0604030504040204" pitchFamily="34" charset="0"/>
                <a:cs typeface="Tahoma" panose="020B0604030504040204" pitchFamily="34" charset="0"/>
              </a:rPr>
              <a:t>1.000.000 TL</a:t>
            </a:r>
            <a:r>
              <a:rPr lang="tr-TR" sz="1600" dirty="0">
                <a:latin typeface="Tahoma" panose="020B0604030504040204" pitchFamily="34" charset="0"/>
                <a:ea typeface="Tahoma" panose="020B0604030504040204" pitchFamily="34" charset="0"/>
                <a:cs typeface="Tahoma" panose="020B0604030504040204" pitchFamily="34" charset="0"/>
              </a:rPr>
              <a:t>’ye satın aldığı arsa üzerine bina inşaatına başlamış ve söz konusu bina inşaatını Aralık 2011 ayında   tamamlayarak </a:t>
            </a:r>
            <a:r>
              <a:rPr lang="tr-TR" sz="1600" b="1" dirty="0">
                <a:latin typeface="Tahoma" panose="020B0604030504040204" pitchFamily="34" charset="0"/>
                <a:ea typeface="Tahoma" panose="020B0604030504040204" pitchFamily="34" charset="0"/>
                <a:cs typeface="Tahoma" panose="020B0604030504040204" pitchFamily="34" charset="0"/>
              </a:rPr>
              <a:t>10.000.000 TL </a:t>
            </a:r>
            <a:r>
              <a:rPr lang="tr-TR" sz="1600" dirty="0">
                <a:latin typeface="Tahoma" panose="020B0604030504040204" pitchFamily="34" charset="0"/>
                <a:ea typeface="Tahoma" panose="020B0604030504040204" pitchFamily="34" charset="0"/>
                <a:cs typeface="Tahoma" panose="020B0604030504040204" pitchFamily="34" charset="0"/>
              </a:rPr>
              <a:t>bedelle yapılmakta olan yatırımlar hesabından binalar hesabına  almıştır. Şirket tarafından anılan bina için her yıl % 2 oranında amortisman ayrılmış olup, 09/06/2021 tarihi itibariyle ayrılan toplam amortisman </a:t>
            </a:r>
            <a:r>
              <a:rPr lang="tr-TR" sz="1600" b="1" dirty="0">
                <a:latin typeface="Tahoma" panose="020B0604030504040204" pitchFamily="34" charset="0"/>
                <a:ea typeface="Tahoma" panose="020B0604030504040204" pitchFamily="34" charset="0"/>
                <a:cs typeface="Tahoma" panose="020B0604030504040204" pitchFamily="34" charset="0"/>
              </a:rPr>
              <a:t>2.050.000</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b="1" dirty="0">
                <a:latin typeface="Tahoma" panose="020B0604030504040204" pitchFamily="34" charset="0"/>
                <a:ea typeface="Tahoma" panose="020B0604030504040204" pitchFamily="34" charset="0"/>
                <a:cs typeface="Tahoma" panose="020B0604030504040204" pitchFamily="34" charset="0"/>
              </a:rPr>
              <a:t>TL</a:t>
            </a:r>
            <a:r>
              <a:rPr lang="tr-TR" sz="1600" dirty="0">
                <a:latin typeface="Tahoma" panose="020B0604030504040204" pitchFamily="34" charset="0"/>
                <a:ea typeface="Tahoma" panose="020B0604030504040204" pitchFamily="34" charset="0"/>
                <a:cs typeface="Tahoma" panose="020B0604030504040204" pitchFamily="34" charset="0"/>
              </a:rPr>
              <a:t>’dir. </a:t>
            </a:r>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Söz konusu taşınmaz için 7144 sayılı Kanunla Vergi Usul Kanununa eklenen geçici 31’inci maddesi kapsamında, 2018 yılında yeniden değerleme yapılmamıştır. </a:t>
            </a: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25</a:t>
            </a:fld>
            <a:endParaRPr lang="en-US" dirty="0"/>
          </a:p>
        </p:txBody>
      </p:sp>
    </p:spTree>
    <p:extLst>
      <p:ext uri="{BB962C8B-B14F-4D97-AF65-F5344CB8AC3E}">
        <p14:creationId xmlns:p14="http://schemas.microsoft.com/office/powerpoint/2010/main" val="346455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0B0C82-97E9-426A-A132-B105E91BBEA8}" type="slidenum">
              <a:rPr lang="tr-TR" altLang="en-US"/>
              <a:pPr eaLnBrk="1" hangingPunct="1"/>
              <a:t>26</a:t>
            </a:fld>
            <a:endParaRPr lang="tr-TR" altLang="en-US"/>
          </a:p>
        </p:txBody>
      </p:sp>
      <p:sp>
        <p:nvSpPr>
          <p:cNvPr id="2052" name="Rectangle 2" descr="Buket"/>
          <p:cNvSpPr>
            <a:spLocks noGrp="1" noChangeArrowheads="1"/>
          </p:cNvSpPr>
          <p:nvPr>
            <p:ph sz="half" idx="1"/>
          </p:nvPr>
        </p:nvSpPr>
        <p:spPr>
          <a:xfrm>
            <a:off x="3216276" y="1916113"/>
            <a:ext cx="6696075" cy="4114800"/>
          </a:xfrm>
        </p:spPr>
        <p:txBody>
          <a:bodyPr/>
          <a:lstStyle/>
          <a:p>
            <a:pPr algn="ctr" eaLnBrk="1" hangingPunct="1">
              <a:buFontTx/>
              <a:buNone/>
            </a:pPr>
            <a:endParaRPr lang="tr-TR" altLang="en-US" b="1" dirty="0">
              <a:solidFill>
                <a:srgbClr val="000080"/>
              </a:solidFill>
              <a:latin typeface="Arial Black" panose="020B0A04020102020204" pitchFamily="34" charset="0"/>
            </a:endParaRPr>
          </a:p>
          <a:p>
            <a:pPr algn="ctr" eaLnBrk="1" hangingPunct="1">
              <a:buFontTx/>
              <a:buNone/>
            </a:pPr>
            <a:endParaRPr lang="tr-TR" altLang="en-US" sz="2400" b="1" dirty="0">
              <a:solidFill>
                <a:srgbClr val="CC3300"/>
              </a:solidFill>
              <a:cs typeface="Times New Roman" panose="02020603050405020304" pitchFamily="18" charset="0"/>
            </a:endParaRPr>
          </a:p>
          <a:p>
            <a:pPr algn="ctr" eaLnBrk="1" hangingPunct="1">
              <a:buFontTx/>
              <a:buNone/>
            </a:pPr>
            <a:endParaRPr lang="tr-TR" altLang="en-US" sz="2000" b="1" dirty="0">
              <a:solidFill>
                <a:srgbClr val="996600"/>
              </a:solidFill>
              <a:cs typeface="Times New Roman" panose="02020603050405020304" pitchFamily="18" charset="0"/>
            </a:endParaRPr>
          </a:p>
        </p:txBody>
      </p:sp>
      <p:sp>
        <p:nvSpPr>
          <p:cNvPr id="2054" name="WordArt 4"/>
          <p:cNvSpPr>
            <a:spLocks noChangeArrowheads="1" noChangeShapeType="1" noTextEdit="1"/>
          </p:cNvSpPr>
          <p:nvPr/>
        </p:nvSpPr>
        <p:spPr bwMode="auto">
          <a:xfrm>
            <a:off x="5159375" y="1628775"/>
            <a:ext cx="2895600" cy="647700"/>
          </a:xfrm>
          <a:prstGeom prst="rect">
            <a:avLst/>
          </a:prstGeom>
        </p:spPr>
        <p:txBody>
          <a:bodyPr spcFirstLastPara="1" wrap="none" fromWordArt="1">
            <a:prstTxWarp prst="textArchUp">
              <a:avLst>
                <a:gd name="adj" fmla="val 10800004"/>
              </a:avLst>
            </a:prstTxWarp>
          </a:bodyPr>
          <a:lstStyle/>
          <a:p>
            <a:pPr algn="ctr"/>
            <a:endParaRPr lang="en-US" sz="3600" kern="10" dirty="0">
              <a:ln w="9525">
                <a:solidFill>
                  <a:srgbClr val="000000"/>
                </a:solidFill>
                <a:round/>
                <a:headEnd/>
                <a:tailEnd/>
              </a:ln>
              <a:solidFill>
                <a:srgbClr val="FFCC00"/>
              </a:solidFill>
              <a:latin typeface="Arial Black" panose="020B0A04020102020204" pitchFamily="34" charset="0"/>
            </a:endParaRPr>
          </a:p>
        </p:txBody>
      </p:sp>
      <p:pic>
        <p:nvPicPr>
          <p:cNvPr id="3" name="Resim 2">
            <a:extLst>
              <a:ext uri="{FF2B5EF4-FFF2-40B4-BE49-F238E27FC236}">
                <a16:creationId xmlns="" xmlns:a16="http://schemas.microsoft.com/office/drawing/2014/main" id="{73832887-903D-4208-8661-F70C2E43E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1" y="136524"/>
            <a:ext cx="11826240" cy="6721475"/>
          </a:xfrm>
          <a:prstGeom prst="rect">
            <a:avLst/>
          </a:prstGeom>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3 Başlık">
            <a:extLst>
              <a:ext uri="{FF2B5EF4-FFF2-40B4-BE49-F238E27FC236}">
                <a16:creationId xmlns="" xmlns:a16="http://schemas.microsoft.com/office/drawing/2014/main" id="{A4AB55A3-B34E-4602-A86C-A3267C45AE13}"/>
              </a:ext>
            </a:extLst>
          </p:cNvPr>
          <p:cNvSpPr>
            <a:spLocks noGrp="1"/>
          </p:cNvSpPr>
          <p:nvPr>
            <p:ph type="title"/>
          </p:nvPr>
        </p:nvSpPr>
        <p:spPr>
          <a:xfrm>
            <a:off x="1992313" y="1052513"/>
            <a:ext cx="8229600" cy="1143000"/>
          </a:xfrm>
        </p:spPr>
        <p:txBody>
          <a:bodyPr/>
          <a:lstStyle/>
          <a:p>
            <a:pPr eaLnBrk="1" hangingPunct="1"/>
            <a:r>
              <a:rPr lang="tr-TR" altLang="en-US" b="1">
                <a:solidFill>
                  <a:srgbClr val="CC3300"/>
                </a:solidFill>
                <a:cs typeface="Arial" panose="020B0604020202020204" pitchFamily="34" charset="0"/>
              </a:rPr>
              <a:t>	SEMİNERİMİZ BAŞLIYOR</a:t>
            </a:r>
            <a:endParaRPr lang="tr-TR" altLang="tr-TR"/>
          </a:p>
        </p:txBody>
      </p:sp>
      <p:sp>
        <p:nvSpPr>
          <p:cNvPr id="343043" name="1 Slayt Numarası Yer Tutucusu">
            <a:extLst>
              <a:ext uri="{FF2B5EF4-FFF2-40B4-BE49-F238E27FC236}">
                <a16:creationId xmlns="" xmlns:a16="http://schemas.microsoft.com/office/drawing/2014/main" id="{C3B2D914-E39D-4589-B389-7739ED21EA3A}"/>
              </a:ext>
            </a:extLst>
          </p:cNvPr>
          <p:cNvSpPr>
            <a:spLocks noGrp="1"/>
          </p:cNvSpPr>
          <p:nvPr>
            <p:ph type="sldNum" sz="quarter" idx="12"/>
          </p:nvPr>
        </p:nvSpPr>
        <p:spPr>
          <a:xfrm>
            <a:off x="8399463" y="623728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60294A5-E89A-4BC3-9026-529B9AFDE1F5}" type="slidenum">
              <a:rPr lang="tr-TR" altLang="en-US"/>
              <a:pPr/>
              <a:t>3</a:t>
            </a:fld>
            <a:endParaRPr lang="tr-TR" altLang="en-US"/>
          </a:p>
        </p:txBody>
      </p:sp>
      <p:pic>
        <p:nvPicPr>
          <p:cNvPr id="343044" name="Picture 3" descr="C:\Users\HP\Desktop\16161540_19131316_seminer1.jpg">
            <a:extLst>
              <a:ext uri="{FF2B5EF4-FFF2-40B4-BE49-F238E27FC236}">
                <a16:creationId xmlns="" xmlns:a16="http://schemas.microsoft.com/office/drawing/2014/main" id="{648CB0A4-D12F-405C-A75E-29238E634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133601"/>
            <a:ext cx="842486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Düz Bağlayıcı 38">
            <a:extLst>
              <a:ext uri="{FF2B5EF4-FFF2-40B4-BE49-F238E27FC236}">
                <a16:creationId xmlns="" xmlns:a16="http://schemas.microsoft.com/office/drawing/2014/main" id="{B805DA2B-CE9D-4541-9189-E649B3AFE9D3}"/>
              </a:ext>
            </a:extLst>
          </p:cNvPr>
          <p:cNvCxnSpPr/>
          <p:nvPr/>
        </p:nvCxnSpPr>
        <p:spPr>
          <a:xfrm flipH="1">
            <a:off x="1230771" y="1295400"/>
            <a:ext cx="56162" cy="4105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a:extLst>
              <a:ext uri="{FF2B5EF4-FFF2-40B4-BE49-F238E27FC236}">
                <a16:creationId xmlns="" xmlns:a16="http://schemas.microsoft.com/office/drawing/2014/main" id="{7900423C-360D-49DD-AE04-51137A32E650}"/>
              </a:ext>
            </a:extLst>
          </p:cNvPr>
          <p:cNvCxnSpPr/>
          <p:nvPr/>
        </p:nvCxnSpPr>
        <p:spPr>
          <a:xfrm flipH="1">
            <a:off x="3482622" y="1310640"/>
            <a:ext cx="56162" cy="4105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a:extLst>
              <a:ext uri="{FF2B5EF4-FFF2-40B4-BE49-F238E27FC236}">
                <a16:creationId xmlns="" xmlns:a16="http://schemas.microsoft.com/office/drawing/2014/main" id="{9AB74BA7-075C-4DC1-8480-18E9BDA7BC73}"/>
              </a:ext>
            </a:extLst>
          </p:cNvPr>
          <p:cNvCxnSpPr/>
          <p:nvPr/>
        </p:nvCxnSpPr>
        <p:spPr>
          <a:xfrm flipH="1">
            <a:off x="5840871" y="1303020"/>
            <a:ext cx="56162" cy="4105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a:extLst>
              <a:ext uri="{FF2B5EF4-FFF2-40B4-BE49-F238E27FC236}">
                <a16:creationId xmlns="" xmlns:a16="http://schemas.microsoft.com/office/drawing/2014/main" id="{B6160EC9-78F4-4144-B962-6C6C6A372097}"/>
              </a:ext>
            </a:extLst>
          </p:cNvPr>
          <p:cNvCxnSpPr>
            <a:cxnSpLocks/>
          </p:cNvCxnSpPr>
          <p:nvPr/>
        </p:nvCxnSpPr>
        <p:spPr>
          <a:xfrm>
            <a:off x="8367606" y="1310640"/>
            <a:ext cx="0" cy="2118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a:extLst>
              <a:ext uri="{FF2B5EF4-FFF2-40B4-BE49-F238E27FC236}">
                <a16:creationId xmlns="" xmlns:a16="http://schemas.microsoft.com/office/drawing/2014/main" id="{BAE9691C-45B0-467B-8E52-FF68FC48DFF0}"/>
              </a:ext>
            </a:extLst>
          </p:cNvPr>
          <p:cNvCxnSpPr>
            <a:cxnSpLocks/>
          </p:cNvCxnSpPr>
          <p:nvPr/>
        </p:nvCxnSpPr>
        <p:spPr>
          <a:xfrm>
            <a:off x="10987193" y="1295400"/>
            <a:ext cx="0" cy="3133797"/>
          </a:xfrm>
          <a:prstGeom prst="line">
            <a:avLst/>
          </a:prstGeom>
        </p:spPr>
        <p:style>
          <a:lnRef idx="1">
            <a:schemeClr val="accent1"/>
          </a:lnRef>
          <a:fillRef idx="0">
            <a:schemeClr val="accent1"/>
          </a:fillRef>
          <a:effectRef idx="0">
            <a:schemeClr val="accent1"/>
          </a:effectRef>
          <a:fontRef idx="minor">
            <a:schemeClr val="tx1"/>
          </a:fontRef>
        </p:style>
      </p:cxnSp>
      <p:sp>
        <p:nvSpPr>
          <p:cNvPr id="4" name="Dikdörtgen 3">
            <a:extLst>
              <a:ext uri="{FF2B5EF4-FFF2-40B4-BE49-F238E27FC236}">
                <a16:creationId xmlns="" xmlns:a16="http://schemas.microsoft.com/office/drawing/2014/main" id="{F8DF4BE9-E9E4-4F63-A7B7-2DD9C1A79C3D}"/>
              </a:ext>
            </a:extLst>
          </p:cNvPr>
          <p:cNvSpPr/>
          <p:nvPr/>
        </p:nvSpPr>
        <p:spPr>
          <a:xfrm>
            <a:off x="4130040" y="213360"/>
            <a:ext cx="3048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7326 SAYILI KANUN</a:t>
            </a:r>
          </a:p>
        </p:txBody>
      </p:sp>
      <p:sp>
        <p:nvSpPr>
          <p:cNvPr id="5" name="Dikdörtgen 4">
            <a:extLst>
              <a:ext uri="{FF2B5EF4-FFF2-40B4-BE49-F238E27FC236}">
                <a16:creationId xmlns="" xmlns:a16="http://schemas.microsoft.com/office/drawing/2014/main" id="{6C93A7D5-C425-428A-BA62-20570D00E54A}"/>
              </a:ext>
            </a:extLst>
          </p:cNvPr>
          <p:cNvSpPr/>
          <p:nvPr/>
        </p:nvSpPr>
        <p:spPr>
          <a:xfrm>
            <a:off x="274320" y="1743004"/>
            <a:ext cx="193548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ALACAKLARIN YAPILANDIRILMASI</a:t>
            </a:r>
          </a:p>
        </p:txBody>
      </p:sp>
      <p:sp>
        <p:nvSpPr>
          <p:cNvPr id="6" name="Dikdörtgen 5">
            <a:extLst>
              <a:ext uri="{FF2B5EF4-FFF2-40B4-BE49-F238E27FC236}">
                <a16:creationId xmlns="" xmlns:a16="http://schemas.microsoft.com/office/drawing/2014/main" id="{6E8AB7FB-D582-4CE1-A496-556ECAC63554}"/>
              </a:ext>
            </a:extLst>
          </p:cNvPr>
          <p:cNvSpPr/>
          <p:nvPr/>
        </p:nvSpPr>
        <p:spPr>
          <a:xfrm>
            <a:off x="2560320" y="1743004"/>
            <a:ext cx="188976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MATRAH ARTIRIMI</a:t>
            </a:r>
          </a:p>
        </p:txBody>
      </p:sp>
      <p:sp>
        <p:nvSpPr>
          <p:cNvPr id="7" name="Dikdörtgen 6">
            <a:extLst>
              <a:ext uri="{FF2B5EF4-FFF2-40B4-BE49-F238E27FC236}">
                <a16:creationId xmlns="" xmlns:a16="http://schemas.microsoft.com/office/drawing/2014/main" id="{33BD5905-9251-4C5E-AA65-83554E1C06E5}"/>
              </a:ext>
            </a:extLst>
          </p:cNvPr>
          <p:cNvSpPr/>
          <p:nvPr/>
        </p:nvSpPr>
        <p:spPr>
          <a:xfrm>
            <a:off x="4968240" y="1743004"/>
            <a:ext cx="188976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STOK AFFI</a:t>
            </a:r>
          </a:p>
        </p:txBody>
      </p:sp>
      <p:sp>
        <p:nvSpPr>
          <p:cNvPr id="8" name="Dikdörtgen 7">
            <a:extLst>
              <a:ext uri="{FF2B5EF4-FFF2-40B4-BE49-F238E27FC236}">
                <a16:creationId xmlns="" xmlns:a16="http://schemas.microsoft.com/office/drawing/2014/main" id="{C5A52802-D14B-4C78-B4A8-40ADB3CF9CA8}"/>
              </a:ext>
            </a:extLst>
          </p:cNvPr>
          <p:cNvSpPr/>
          <p:nvPr/>
        </p:nvSpPr>
        <p:spPr>
          <a:xfrm>
            <a:off x="7452360" y="1743004"/>
            <a:ext cx="188976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1">
                    <a:lumMod val="50000"/>
                  </a:schemeClr>
                </a:solidFill>
              </a:rPr>
              <a:t>YENİDEN DEĞERLEME</a:t>
            </a:r>
          </a:p>
        </p:txBody>
      </p:sp>
      <p:sp>
        <p:nvSpPr>
          <p:cNvPr id="9" name="Dikdörtgen 8">
            <a:extLst>
              <a:ext uri="{FF2B5EF4-FFF2-40B4-BE49-F238E27FC236}">
                <a16:creationId xmlns="" xmlns:a16="http://schemas.microsoft.com/office/drawing/2014/main" id="{F379BF9B-30BD-40AA-8CF7-08F076B52709}"/>
              </a:ext>
            </a:extLst>
          </p:cNvPr>
          <p:cNvSpPr/>
          <p:nvPr/>
        </p:nvSpPr>
        <p:spPr>
          <a:xfrm>
            <a:off x="9951720" y="1743004"/>
            <a:ext cx="188976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DİĞER HÜKÜMLER</a:t>
            </a:r>
          </a:p>
        </p:txBody>
      </p:sp>
      <p:sp>
        <p:nvSpPr>
          <p:cNvPr id="10" name="Dikdörtgen: Köşeleri Yuvarlatılmış 9">
            <a:extLst>
              <a:ext uri="{FF2B5EF4-FFF2-40B4-BE49-F238E27FC236}">
                <a16:creationId xmlns="" xmlns:a16="http://schemas.microsoft.com/office/drawing/2014/main" id="{2788D348-62E9-47EE-96D7-5FFD21D7C6BD}"/>
              </a:ext>
            </a:extLst>
          </p:cNvPr>
          <p:cNvSpPr/>
          <p:nvPr/>
        </p:nvSpPr>
        <p:spPr>
          <a:xfrm>
            <a:off x="312420" y="28250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Kesinleşmiş</a:t>
            </a:r>
          </a:p>
          <a:p>
            <a:pPr algn="ctr"/>
            <a:r>
              <a:rPr lang="tr-TR" sz="1400" dirty="0"/>
              <a:t>Alacaklar</a:t>
            </a:r>
          </a:p>
        </p:txBody>
      </p:sp>
      <p:sp>
        <p:nvSpPr>
          <p:cNvPr id="13" name="Dikdörtgen: Köşeleri Yuvarlatılmış 12">
            <a:extLst>
              <a:ext uri="{FF2B5EF4-FFF2-40B4-BE49-F238E27FC236}">
                <a16:creationId xmlns="" xmlns:a16="http://schemas.microsoft.com/office/drawing/2014/main" id="{25A2B4D0-C2B4-439C-B727-63C71A862FE4}"/>
              </a:ext>
            </a:extLst>
          </p:cNvPr>
          <p:cNvSpPr/>
          <p:nvPr/>
        </p:nvSpPr>
        <p:spPr>
          <a:xfrm>
            <a:off x="312420" y="41204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0" i="0" kern="1200" dirty="0">
                <a:solidFill>
                  <a:schemeClr val="bg1"/>
                </a:solidFill>
                <a:effectLst/>
                <a:latin typeface="+mn-lt"/>
                <a:ea typeface="+mn-ea"/>
                <a:cs typeface="+mn-cs"/>
              </a:rPr>
              <a:t>Kesinleşmemiş veya dava safhasında bulunan alacaklar </a:t>
            </a:r>
            <a:endParaRPr lang="tr-TR" sz="1400" dirty="0">
              <a:solidFill>
                <a:schemeClr val="bg1"/>
              </a:solidFill>
            </a:endParaRPr>
          </a:p>
        </p:txBody>
      </p:sp>
      <p:sp>
        <p:nvSpPr>
          <p:cNvPr id="14" name="Dikdörtgen: Köşeleri Yuvarlatılmış 13">
            <a:extLst>
              <a:ext uri="{FF2B5EF4-FFF2-40B4-BE49-F238E27FC236}">
                <a16:creationId xmlns="" xmlns:a16="http://schemas.microsoft.com/office/drawing/2014/main" id="{C12C1EDD-F80D-4F0B-851B-5841EDEAECE0}"/>
              </a:ext>
            </a:extLst>
          </p:cNvPr>
          <p:cNvSpPr/>
          <p:nvPr/>
        </p:nvSpPr>
        <p:spPr>
          <a:xfrm>
            <a:off x="312420" y="54158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0" i="0" kern="1200" dirty="0">
                <a:solidFill>
                  <a:schemeClr val="bg1"/>
                </a:solidFill>
                <a:effectLst/>
                <a:latin typeface="+mn-lt"/>
                <a:ea typeface="+mn-ea"/>
                <a:cs typeface="+mn-cs"/>
              </a:rPr>
              <a:t>İnceleme ve tarhiyat safhasında bulunan işlemler</a:t>
            </a:r>
          </a:p>
        </p:txBody>
      </p:sp>
      <p:sp>
        <p:nvSpPr>
          <p:cNvPr id="15" name="Dikdörtgen: Köşeleri Yuvarlatılmış 14">
            <a:extLst>
              <a:ext uri="{FF2B5EF4-FFF2-40B4-BE49-F238E27FC236}">
                <a16:creationId xmlns="" xmlns:a16="http://schemas.microsoft.com/office/drawing/2014/main" id="{94B96C60-6655-4220-BA50-88024AADE15C}"/>
              </a:ext>
            </a:extLst>
          </p:cNvPr>
          <p:cNvSpPr/>
          <p:nvPr/>
        </p:nvSpPr>
        <p:spPr>
          <a:xfrm>
            <a:off x="2560320" y="280980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Gelir, kurumlar vergisi matrah artırımı</a:t>
            </a:r>
          </a:p>
        </p:txBody>
      </p:sp>
      <p:sp>
        <p:nvSpPr>
          <p:cNvPr id="16" name="Dikdörtgen: Köşeleri Yuvarlatılmış 15">
            <a:extLst>
              <a:ext uri="{FF2B5EF4-FFF2-40B4-BE49-F238E27FC236}">
                <a16:creationId xmlns="" xmlns:a16="http://schemas.microsoft.com/office/drawing/2014/main" id="{7CC0AAB6-3670-4FE0-8FDA-192C22883BFB}"/>
              </a:ext>
            </a:extLst>
          </p:cNvPr>
          <p:cNvSpPr/>
          <p:nvPr/>
        </p:nvSpPr>
        <p:spPr>
          <a:xfrm>
            <a:off x="2560320" y="410520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0" i="0" dirty="0">
                <a:solidFill>
                  <a:schemeClr val="bg1"/>
                </a:solidFill>
                <a:effectLst/>
                <a:latin typeface="Times New Roman" panose="02020603050405020304" pitchFamily="18" charset="0"/>
              </a:rPr>
              <a:t>Gelir (stopaj) veya kurumlar (stopaj) vergisin matrah artırımı</a:t>
            </a:r>
            <a:endParaRPr lang="tr-TR" sz="1400" dirty="0">
              <a:solidFill>
                <a:schemeClr val="bg1"/>
              </a:solidFill>
            </a:endParaRPr>
          </a:p>
        </p:txBody>
      </p:sp>
      <p:sp>
        <p:nvSpPr>
          <p:cNvPr id="17" name="Dikdörtgen: Köşeleri Yuvarlatılmış 16">
            <a:extLst>
              <a:ext uri="{FF2B5EF4-FFF2-40B4-BE49-F238E27FC236}">
                <a16:creationId xmlns="" xmlns:a16="http://schemas.microsoft.com/office/drawing/2014/main" id="{90145744-53C0-4CA0-A260-4023D6FDF1B4}"/>
              </a:ext>
            </a:extLst>
          </p:cNvPr>
          <p:cNvSpPr/>
          <p:nvPr/>
        </p:nvSpPr>
        <p:spPr>
          <a:xfrm>
            <a:off x="2560320" y="540060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0" i="0" kern="1200" dirty="0">
                <a:solidFill>
                  <a:schemeClr val="bg1"/>
                </a:solidFill>
                <a:effectLst/>
                <a:latin typeface="+mn-lt"/>
                <a:ea typeface="+mn-ea"/>
                <a:cs typeface="+mn-cs"/>
              </a:rPr>
              <a:t>Katma değer vergisi matrah artırımı</a:t>
            </a:r>
          </a:p>
        </p:txBody>
      </p:sp>
      <p:sp>
        <p:nvSpPr>
          <p:cNvPr id="18" name="Dikdörtgen: Köşeleri Yuvarlatılmış 17">
            <a:extLst>
              <a:ext uri="{FF2B5EF4-FFF2-40B4-BE49-F238E27FC236}">
                <a16:creationId xmlns="" xmlns:a16="http://schemas.microsoft.com/office/drawing/2014/main" id="{A8CC8BAA-F237-4581-8D45-C99EBEAEE6C7}"/>
              </a:ext>
            </a:extLst>
          </p:cNvPr>
          <p:cNvSpPr/>
          <p:nvPr/>
        </p:nvSpPr>
        <p:spPr>
          <a:xfrm>
            <a:off x="4968240" y="28250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0" i="0" dirty="0">
                <a:solidFill>
                  <a:schemeClr val="bg1"/>
                </a:solidFill>
                <a:effectLst/>
              </a:rPr>
              <a:t>İşletmede mevcut olduğu halde kayıtlarda yer almayan emtia, </a:t>
            </a:r>
            <a:r>
              <a:rPr lang="tr-TR" sz="1300" b="0" i="0" dirty="0" err="1">
                <a:solidFill>
                  <a:schemeClr val="bg1"/>
                </a:solidFill>
                <a:effectLst/>
              </a:rPr>
              <a:t>mak</a:t>
            </a:r>
            <a:r>
              <a:rPr lang="tr-TR" sz="1300" b="0" i="0" dirty="0">
                <a:solidFill>
                  <a:schemeClr val="bg1"/>
                </a:solidFill>
                <a:effectLst/>
              </a:rPr>
              <a:t>., </a:t>
            </a:r>
            <a:r>
              <a:rPr lang="tr-TR" sz="1300" b="0" i="0" dirty="0" err="1">
                <a:solidFill>
                  <a:schemeClr val="bg1"/>
                </a:solidFill>
                <a:effectLst/>
              </a:rPr>
              <a:t>teç</a:t>
            </a:r>
            <a:r>
              <a:rPr lang="tr-TR" sz="1300" b="0" i="0" dirty="0">
                <a:solidFill>
                  <a:schemeClr val="bg1"/>
                </a:solidFill>
                <a:effectLst/>
              </a:rPr>
              <a:t>. ve dem</a:t>
            </a:r>
            <a:r>
              <a:rPr lang="tr-TR" sz="1400" b="0" i="0" dirty="0">
                <a:solidFill>
                  <a:schemeClr val="bg1"/>
                </a:solidFill>
                <a:effectLst/>
              </a:rPr>
              <a:t>.</a:t>
            </a:r>
            <a:endParaRPr lang="tr-TR" sz="1400" dirty="0">
              <a:solidFill>
                <a:schemeClr val="bg1"/>
              </a:solidFill>
            </a:endParaRPr>
          </a:p>
        </p:txBody>
      </p:sp>
      <p:sp>
        <p:nvSpPr>
          <p:cNvPr id="19" name="Dikdörtgen: Köşeleri Yuvarlatılmış 18">
            <a:extLst>
              <a:ext uri="{FF2B5EF4-FFF2-40B4-BE49-F238E27FC236}">
                <a16:creationId xmlns="" xmlns:a16="http://schemas.microsoft.com/office/drawing/2014/main" id="{02D4C6D9-EC0C-48B2-A8C4-8F252E2FD6DD}"/>
              </a:ext>
            </a:extLst>
          </p:cNvPr>
          <p:cNvSpPr/>
          <p:nvPr/>
        </p:nvSpPr>
        <p:spPr>
          <a:xfrm>
            <a:off x="4968240" y="41204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0" i="0" dirty="0">
                <a:solidFill>
                  <a:schemeClr val="bg1"/>
                </a:solidFill>
                <a:effectLst/>
              </a:rPr>
              <a:t>Kayıtlarda yer aldığı hâlde işletmede bulunmayan emtia, </a:t>
            </a:r>
            <a:r>
              <a:rPr lang="tr-TR" sz="1200" b="0" i="0" dirty="0" err="1">
                <a:solidFill>
                  <a:schemeClr val="bg1"/>
                </a:solidFill>
                <a:effectLst/>
              </a:rPr>
              <a:t>mak</a:t>
            </a:r>
            <a:r>
              <a:rPr lang="tr-TR" sz="1200" b="0" i="0" dirty="0">
                <a:solidFill>
                  <a:schemeClr val="bg1"/>
                </a:solidFill>
                <a:effectLst/>
              </a:rPr>
              <a:t>., </a:t>
            </a:r>
            <a:r>
              <a:rPr lang="tr-TR" sz="1200" b="0" i="0" dirty="0" err="1">
                <a:solidFill>
                  <a:schemeClr val="bg1"/>
                </a:solidFill>
                <a:effectLst/>
              </a:rPr>
              <a:t>teç</a:t>
            </a:r>
            <a:r>
              <a:rPr lang="tr-TR" sz="1200" b="0" i="0" dirty="0">
                <a:solidFill>
                  <a:schemeClr val="bg1"/>
                </a:solidFill>
                <a:effectLst/>
              </a:rPr>
              <a:t>. ve demirbaşlar</a:t>
            </a:r>
            <a:endParaRPr lang="tr-TR" sz="1200" dirty="0">
              <a:solidFill>
                <a:schemeClr val="bg1"/>
              </a:solidFill>
            </a:endParaRPr>
          </a:p>
        </p:txBody>
      </p:sp>
      <p:sp>
        <p:nvSpPr>
          <p:cNvPr id="20" name="Dikdörtgen: Köşeleri Yuvarlatılmış 19">
            <a:extLst>
              <a:ext uri="{FF2B5EF4-FFF2-40B4-BE49-F238E27FC236}">
                <a16:creationId xmlns="" xmlns:a16="http://schemas.microsoft.com/office/drawing/2014/main" id="{90BD3D78-FA5D-4162-AA6F-E2AF3BA28EC6}"/>
              </a:ext>
            </a:extLst>
          </p:cNvPr>
          <p:cNvSpPr/>
          <p:nvPr/>
        </p:nvSpPr>
        <p:spPr>
          <a:xfrm>
            <a:off x="4968240" y="54158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b="0" i="0" dirty="0">
                <a:solidFill>
                  <a:schemeClr val="bg1"/>
                </a:solidFill>
                <a:effectLst/>
              </a:rPr>
              <a:t>Kayıtlarda yer aldığı hâlde işletmede bulunmayan kasa mevcudu ve ortaklardan alacaklar</a:t>
            </a:r>
            <a:endParaRPr lang="tr-TR" sz="1200" b="0" i="0" kern="1200" dirty="0">
              <a:solidFill>
                <a:schemeClr val="bg1"/>
              </a:solidFill>
              <a:effectLst/>
              <a:ea typeface="+mn-ea"/>
              <a:cs typeface="+mn-cs"/>
            </a:endParaRPr>
          </a:p>
        </p:txBody>
      </p:sp>
      <p:sp>
        <p:nvSpPr>
          <p:cNvPr id="21" name="Dikdörtgen: Köşeleri Yuvarlatılmış 20">
            <a:extLst>
              <a:ext uri="{FF2B5EF4-FFF2-40B4-BE49-F238E27FC236}">
                <a16:creationId xmlns="" xmlns:a16="http://schemas.microsoft.com/office/drawing/2014/main" id="{46C37FDF-5142-4C8F-A90B-025C752F5152}"/>
              </a:ext>
            </a:extLst>
          </p:cNvPr>
          <p:cNvSpPr/>
          <p:nvPr/>
        </p:nvSpPr>
        <p:spPr>
          <a:xfrm>
            <a:off x="7452360" y="2809804"/>
            <a:ext cx="1676400" cy="8991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0" i="0" kern="1200" dirty="0">
                <a:solidFill>
                  <a:schemeClr val="accent1">
                    <a:lumMod val="50000"/>
                  </a:schemeClr>
                </a:solidFill>
                <a:effectLst/>
                <a:cs typeface="Times New Roman" panose="02020603050405020304" pitchFamily="18" charset="0"/>
              </a:rPr>
              <a:t>Taşınmazlar ile amortismana tabi diğer iktisadi kıymetlerin yeniden değerlemesi </a:t>
            </a:r>
            <a:endParaRPr lang="tr-TR" sz="1200" dirty="0">
              <a:solidFill>
                <a:schemeClr val="accent1">
                  <a:lumMod val="50000"/>
                </a:schemeClr>
              </a:solidFill>
              <a:cs typeface="Times New Roman" panose="02020603050405020304" pitchFamily="18" charset="0"/>
            </a:endParaRPr>
          </a:p>
        </p:txBody>
      </p:sp>
      <p:sp>
        <p:nvSpPr>
          <p:cNvPr id="24" name="Dikdörtgen: Köşeleri Yuvarlatılmış 23">
            <a:extLst>
              <a:ext uri="{FF2B5EF4-FFF2-40B4-BE49-F238E27FC236}">
                <a16:creationId xmlns="" xmlns:a16="http://schemas.microsoft.com/office/drawing/2014/main" id="{32D7701B-E8BB-478B-9C12-4E6CAAC62B22}"/>
              </a:ext>
            </a:extLst>
          </p:cNvPr>
          <p:cNvSpPr/>
          <p:nvPr/>
        </p:nvSpPr>
        <p:spPr>
          <a:xfrm>
            <a:off x="9951720" y="28250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BAĞKUR durdurma</a:t>
            </a:r>
          </a:p>
        </p:txBody>
      </p:sp>
      <p:sp>
        <p:nvSpPr>
          <p:cNvPr id="25" name="Dikdörtgen: Köşeleri Yuvarlatılmış 24">
            <a:extLst>
              <a:ext uri="{FF2B5EF4-FFF2-40B4-BE49-F238E27FC236}">
                <a16:creationId xmlns="" xmlns:a16="http://schemas.microsoft.com/office/drawing/2014/main" id="{C51246B9-1228-42C0-95C4-3E6274134B69}"/>
              </a:ext>
            </a:extLst>
          </p:cNvPr>
          <p:cNvSpPr/>
          <p:nvPr/>
        </p:nvSpPr>
        <p:spPr>
          <a:xfrm>
            <a:off x="9951720" y="4120444"/>
            <a:ext cx="1676400" cy="89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0" i="0" kern="1200" dirty="0">
                <a:solidFill>
                  <a:schemeClr val="bg1"/>
                </a:solidFill>
                <a:effectLst/>
                <a:latin typeface="+mn-lt"/>
                <a:ea typeface="+mn-ea"/>
                <a:cs typeface="+mn-cs"/>
              </a:rPr>
              <a:t>Sicil Affı</a:t>
            </a:r>
            <a:endParaRPr lang="tr-TR" sz="1400" dirty="0">
              <a:solidFill>
                <a:schemeClr val="bg1"/>
              </a:solidFill>
            </a:endParaRPr>
          </a:p>
        </p:txBody>
      </p:sp>
      <p:cxnSp>
        <p:nvCxnSpPr>
          <p:cNvPr id="12" name="Düz Bağlayıcı 11">
            <a:extLst>
              <a:ext uri="{FF2B5EF4-FFF2-40B4-BE49-F238E27FC236}">
                <a16:creationId xmlns="" xmlns:a16="http://schemas.microsoft.com/office/drawing/2014/main" id="{3BA1180D-5E08-4827-8857-1B6E02F9FED2}"/>
              </a:ext>
            </a:extLst>
          </p:cNvPr>
          <p:cNvCxnSpPr/>
          <p:nvPr/>
        </p:nvCxnSpPr>
        <p:spPr>
          <a:xfrm>
            <a:off x="1298222" y="1295400"/>
            <a:ext cx="96745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ayt Numarası Yer Tutucusu 1">
            <a:extLst>
              <a:ext uri="{FF2B5EF4-FFF2-40B4-BE49-F238E27FC236}">
                <a16:creationId xmlns="" xmlns:a16="http://schemas.microsoft.com/office/drawing/2014/main" id="{87617902-CCDA-4031-9BB3-118BE5DBB5D1}"/>
              </a:ext>
            </a:extLst>
          </p:cNvPr>
          <p:cNvSpPr>
            <a:spLocks noGrp="1"/>
          </p:cNvSpPr>
          <p:nvPr>
            <p:ph type="sldNum" sz="quarter" idx="12"/>
          </p:nvPr>
        </p:nvSpPr>
        <p:spPr/>
        <p:txBody>
          <a:bodyPr/>
          <a:lstStyle/>
          <a:p>
            <a:fld id="{79571CC3-4FE0-44E9-AC7B-1539F6819B47}" type="slidenum">
              <a:rPr lang="tr-TR" smtClean="0"/>
              <a:t>4</a:t>
            </a:fld>
            <a:endParaRPr lang="tr-TR"/>
          </a:p>
        </p:txBody>
      </p:sp>
    </p:spTree>
    <p:extLst>
      <p:ext uri="{BB962C8B-B14F-4D97-AF65-F5344CB8AC3E}">
        <p14:creationId xmlns:p14="http://schemas.microsoft.com/office/powerpoint/2010/main" val="284499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27052" y="861071"/>
            <a:ext cx="10051725" cy="461665"/>
          </a:xfrm>
          <a:prstGeom prst="rect">
            <a:avLst/>
          </a:prstGeom>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7326 Sayılı Kanunla Getirilen Yasal Düzenleme </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 name="Dikdörtgen 1"/>
          <p:cNvSpPr/>
          <p:nvPr/>
        </p:nvSpPr>
        <p:spPr>
          <a:xfrm>
            <a:off x="527053" y="1631697"/>
            <a:ext cx="11041556" cy="3785652"/>
          </a:xfrm>
          <a:prstGeom prst="rect">
            <a:avLst/>
          </a:prstGeom>
        </p:spPr>
        <p:txBody>
          <a:bodyPr wrap="square">
            <a:spAutoFit/>
          </a:bodyPr>
          <a:lstStyle/>
          <a:p>
            <a:pPr marL="0" indent="0" algn="just">
              <a:buNone/>
            </a:pPr>
            <a:r>
              <a:rPr lang="tr-TR" sz="1600" dirty="0">
                <a:latin typeface="Tahoma" panose="020B0604030504040204" pitchFamily="34" charset="0"/>
                <a:ea typeface="Tahoma" panose="020B0604030504040204" pitchFamily="34" charset="0"/>
                <a:cs typeface="Tahoma" panose="020B0604030504040204" pitchFamily="34" charset="0"/>
              </a:rPr>
              <a:t>Vergi Usul Kanununun “</a:t>
            </a:r>
            <a:r>
              <a:rPr lang="tr-TR" sz="1600" b="1" i="1" dirty="0">
                <a:solidFill>
                  <a:srgbClr val="C00000"/>
                </a:solidFill>
                <a:latin typeface="Tahoma" panose="020B0604030504040204" pitchFamily="34" charset="0"/>
                <a:ea typeface="Tahoma" panose="020B0604030504040204" pitchFamily="34" charset="0"/>
                <a:cs typeface="Tahoma" panose="020B0604030504040204" pitchFamily="34" charset="0"/>
              </a:rPr>
              <a:t>Enflasyon Düzeltmesi ve Yeniden Değerleme Oranı </a:t>
            </a:r>
            <a:r>
              <a:rPr lang="tr-TR" sz="1600" i="1" dirty="0">
                <a:latin typeface="Tahoma" panose="020B0604030504040204" pitchFamily="34" charset="0"/>
                <a:ea typeface="Tahoma" panose="020B0604030504040204" pitchFamily="34" charset="0"/>
                <a:cs typeface="Tahoma" panose="020B0604030504040204" pitchFamily="34" charset="0"/>
              </a:rPr>
              <a:t>‘’  b</a:t>
            </a:r>
            <a:r>
              <a:rPr lang="tr-TR" sz="1600" dirty="0">
                <a:latin typeface="Tahoma" panose="020B0604030504040204" pitchFamily="34" charset="0"/>
                <a:ea typeface="Tahoma" panose="020B0604030504040204" pitchFamily="34" charset="0"/>
                <a:cs typeface="Tahoma" panose="020B0604030504040204" pitchFamily="34" charset="0"/>
              </a:rPr>
              <a:t>aşlıklı mükerrer 298 inci maddesi uyarınca, enflasyon düzeltmesi en son 2004 yılında uygulanmıştı. Ancak, bu tarihten sonra anılan maddenin aradığı şartlar oluşmadığı için mükelleflerin kayıtlarında yer alan iktisadi kıymetler tarihi maliyetle kalmıştır. </a:t>
            </a:r>
          </a:p>
          <a:p>
            <a:pPr marL="0" indent="0" algn="just">
              <a:buNone/>
            </a:pPr>
            <a:r>
              <a:rPr lang="tr-TR" sz="1600"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tr-TR" sz="1600" dirty="0">
                <a:latin typeface="Tahoma" panose="020B0604030504040204" pitchFamily="34" charset="0"/>
                <a:ea typeface="Tahoma" panose="020B0604030504040204" pitchFamily="34" charset="0"/>
                <a:cs typeface="Tahoma" panose="020B0604030504040204" pitchFamily="34" charset="0"/>
              </a:rPr>
              <a:t>    25.05.2018 tarih ve 30431 sayılı Resmi </a:t>
            </a:r>
            <a:r>
              <a:rPr lang="tr-TR" sz="1600" dirty="0" err="1">
                <a:latin typeface="Tahoma" panose="020B0604030504040204" pitchFamily="34" charset="0"/>
                <a:ea typeface="Tahoma" panose="020B0604030504040204" pitchFamily="34" charset="0"/>
                <a:cs typeface="Tahoma" panose="020B0604030504040204" pitchFamily="34" charset="0"/>
              </a:rPr>
              <a:t>Gazete’de</a:t>
            </a:r>
            <a:r>
              <a:rPr lang="tr-TR" sz="1600" dirty="0">
                <a:latin typeface="Tahoma" panose="020B0604030504040204" pitchFamily="34" charset="0"/>
                <a:ea typeface="Tahoma" panose="020B0604030504040204" pitchFamily="34" charset="0"/>
                <a:cs typeface="Tahoma" panose="020B0604030504040204" pitchFamily="34" charset="0"/>
              </a:rPr>
              <a:t> yayımlanan 7144 sayılı Bazı Kanunlarda Değişiklik Yapılması Hakkında Kanun ile Vergi Usul Kanununa (VUK) eklenen geçici 31’inci madde uyarınca, mükelleflerin aktiflerinde yer alan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taşınmazların </a:t>
            </a:r>
            <a:r>
              <a:rPr lang="tr-TR" sz="1600" dirty="0">
                <a:latin typeface="Tahoma" panose="020B0604030504040204" pitchFamily="34" charset="0"/>
                <a:ea typeface="Tahoma" panose="020B0604030504040204" pitchFamily="34" charset="0"/>
                <a:cs typeface="Tahoma" panose="020B0604030504040204" pitchFamily="34" charset="0"/>
              </a:rPr>
              <a:t>değerinin Yİ-ÜFE değerindeki artış oranı dikkate alınarak, yeniden belirlenmesine imkân sağlanmıştı.       Uygulamadan yararlanmak isteyen mükellefler yalnızca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taşınmazlarını</a:t>
            </a:r>
            <a:r>
              <a:rPr lang="tr-TR" sz="1600" dirty="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30 Eylül 2018 </a:t>
            </a:r>
            <a:r>
              <a:rPr lang="tr-TR" sz="1600" dirty="0">
                <a:latin typeface="Tahoma" panose="020B0604030504040204" pitchFamily="34" charset="0"/>
                <a:ea typeface="Tahoma" panose="020B0604030504040204" pitchFamily="34" charset="0"/>
                <a:cs typeface="Tahoma" panose="020B0604030504040204" pitchFamily="34" charset="0"/>
              </a:rPr>
              <a:t>tarihine kadar anılan Kanunda belirtilen şartlarla yeniden değerlemişlerdir. </a:t>
            </a:r>
          </a:p>
          <a:p>
            <a:pPr marL="0" indent="0" algn="just">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tr-TR" sz="1600" dirty="0">
                <a:latin typeface="Tahoma" panose="020B0604030504040204" pitchFamily="34" charset="0"/>
                <a:ea typeface="Tahoma" panose="020B0604030504040204" pitchFamily="34" charset="0"/>
                <a:cs typeface="Tahoma" panose="020B0604030504040204" pitchFamily="34" charset="0"/>
              </a:rPr>
              <a:t>     9/6/2021 tarih ve 31506 sayılı Resmi </a:t>
            </a:r>
            <a:r>
              <a:rPr lang="tr-TR" sz="1600" dirty="0" err="1">
                <a:latin typeface="Tahoma" panose="020B0604030504040204" pitchFamily="34" charset="0"/>
                <a:ea typeface="Tahoma" panose="020B0604030504040204" pitchFamily="34" charset="0"/>
                <a:cs typeface="Tahoma" panose="020B0604030504040204" pitchFamily="34" charset="0"/>
              </a:rPr>
              <a:t>Gazete’de</a:t>
            </a:r>
            <a:r>
              <a:rPr lang="tr-TR" sz="1600" dirty="0">
                <a:latin typeface="Tahoma" panose="020B0604030504040204" pitchFamily="34" charset="0"/>
                <a:ea typeface="Tahoma" panose="020B0604030504040204" pitchFamily="34" charset="0"/>
                <a:cs typeface="Tahoma" panose="020B0604030504040204" pitchFamily="34" charset="0"/>
              </a:rPr>
              <a:t> yayımlanan  7326 sayılı Kanunla, </a:t>
            </a:r>
            <a:r>
              <a:rPr lang="tr-TR" sz="1600" dirty="0" err="1">
                <a:latin typeface="Tahoma" panose="020B0604030504040204" pitchFamily="34" charset="0"/>
                <a:ea typeface="Tahoma" panose="020B0604030504040204" pitchFamily="34" charset="0"/>
                <a:cs typeface="Tahoma" panose="020B0604030504040204" pitchFamily="34" charset="0"/>
              </a:rPr>
              <a:t>VUK’un</a:t>
            </a:r>
            <a:r>
              <a:rPr lang="tr-TR" sz="1600" dirty="0">
                <a:latin typeface="Tahoma" panose="020B0604030504040204" pitchFamily="34" charset="0"/>
                <a:ea typeface="Tahoma" panose="020B0604030504040204" pitchFamily="34" charset="0"/>
                <a:cs typeface="Tahoma" panose="020B0604030504040204" pitchFamily="34" charset="0"/>
              </a:rPr>
              <a:t> geçici 31’inci maddesinde yapılan yeni düzenlemeler çerçevesinde, </a:t>
            </a:r>
            <a:r>
              <a:rPr lang="tr-TR" sz="1600" b="1" dirty="0">
                <a:solidFill>
                  <a:srgbClr val="CC0000"/>
                </a:solidFill>
                <a:latin typeface="Tahoma" panose="020B0604030504040204" pitchFamily="34" charset="0"/>
                <a:ea typeface="Tahoma" panose="020B0604030504040204" pitchFamily="34" charset="0"/>
                <a:cs typeface="Tahoma" panose="020B0604030504040204" pitchFamily="34" charset="0"/>
              </a:rPr>
              <a:t>taşınmazların ve amortismana tabi iktisadi kıymetlerin (</a:t>
            </a:r>
            <a:r>
              <a:rPr lang="tr-TR" sz="1600" b="1" i="1" dirty="0">
                <a:solidFill>
                  <a:srgbClr val="CC0000"/>
                </a:solidFill>
                <a:latin typeface="Tahoma" panose="020B0604030504040204" pitchFamily="34" charset="0"/>
                <a:ea typeface="Tahoma" panose="020B0604030504040204" pitchFamily="34" charset="0"/>
                <a:cs typeface="Tahoma" panose="020B0604030504040204" pitchFamily="34" charset="0"/>
              </a:rPr>
              <a:t>ATİK</a:t>
            </a:r>
            <a:r>
              <a:rPr lang="tr-TR" sz="1600" dirty="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yeniden değerlenmesine (güncellenmesine) yeniden olanak sağlanmıştır. </a:t>
            </a:r>
            <a:r>
              <a:rPr lang="tr-TR" sz="1600" dirty="0" smtClean="0">
                <a:latin typeface="Tahoma" panose="020B0604030504040204" pitchFamily="34" charset="0"/>
                <a:ea typeface="Tahoma" panose="020B0604030504040204" pitchFamily="34" charset="0"/>
                <a:cs typeface="Tahoma" panose="020B0604030504040204" pitchFamily="34" charset="0"/>
              </a:rPr>
              <a:t>7326 </a:t>
            </a:r>
            <a:r>
              <a:rPr lang="tr-TR" sz="1600" dirty="0">
                <a:latin typeface="Tahoma" panose="020B0604030504040204" pitchFamily="34" charset="0"/>
                <a:ea typeface="Tahoma" panose="020B0604030504040204" pitchFamily="34" charset="0"/>
                <a:cs typeface="Tahoma" panose="020B0604030504040204" pitchFamily="34" charset="0"/>
              </a:rPr>
              <a:t>sayılı yeni düzenlemeler çerçevesinde yeniden değerleme hesaplanması uygulamasına ilişkin usul ve esaslar 11/7/2021 tarihli Resmi Gazetede yayımlanan 530 sıra no.lu Vergi Usul Kanunu Genel Tebliğinde açıklanmıştır.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ayt Numarası Yer Tutucusu 2"/>
          <p:cNvSpPr>
            <a:spLocks noGrp="1"/>
          </p:cNvSpPr>
          <p:nvPr>
            <p:ph type="sldNum" sz="quarter" idx="12"/>
          </p:nvPr>
        </p:nvSpPr>
        <p:spPr/>
        <p:txBody>
          <a:bodyPr/>
          <a:lstStyle/>
          <a:p>
            <a:pPr>
              <a:defRPr/>
            </a:pPr>
            <a:fld id="{9B3C9D27-658A-49A0-B694-337536C1A3C8}" type="slidenum">
              <a:rPr lang="en-US" smtClean="0"/>
              <a:pPr>
                <a:defRPr/>
              </a:pPr>
              <a:t>5</a:t>
            </a:fld>
            <a:endParaRPr lang="en-US" dirty="0"/>
          </a:p>
        </p:txBody>
      </p:sp>
    </p:spTree>
    <p:extLst>
      <p:ext uri="{BB962C8B-B14F-4D97-AF65-F5344CB8AC3E}">
        <p14:creationId xmlns:p14="http://schemas.microsoft.com/office/powerpoint/2010/main" val="517964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431800" y="59140"/>
            <a:ext cx="11643179" cy="1200329"/>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7144 Sayılı Yasa ile 7326 Sayılı Yasanın Yeniden Değerleme Uygulama Karşılaştırması :</a:t>
            </a:r>
            <a:b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tr-TR" sz="2400" b="1" dirty="0">
              <a:solidFill>
                <a:srgbClr val="C00000"/>
              </a:solidFill>
              <a:effectLst>
                <a:outerShdw blurRad="38100" dist="38100" dir="2700000" algn="tl">
                  <a:srgbClr val="C0C0C0"/>
                </a:outerShdw>
              </a:effectLst>
              <a:latin typeface="Tahoma" pitchFamily="34" charset="0"/>
            </a:endParaRPr>
          </a:p>
        </p:txBody>
      </p:sp>
      <p:sp>
        <p:nvSpPr>
          <p:cNvPr id="17411" name="TextBox 22"/>
          <p:cNvSpPr txBox="1">
            <a:spLocks noChangeArrowheads="1"/>
          </p:cNvSpPr>
          <p:nvPr/>
        </p:nvSpPr>
        <p:spPr bwMode="auto">
          <a:xfrm>
            <a:off x="23746" y="1432857"/>
            <a:ext cx="11856639" cy="3046988"/>
          </a:xfrm>
          <a:prstGeom prst="rect">
            <a:avLst/>
          </a:prstGeom>
          <a:noFill/>
          <a:ln w="9525">
            <a:noFill/>
            <a:miter lim="800000"/>
            <a:headEnd/>
            <a:tailEnd/>
          </a:ln>
        </p:spPr>
        <p:txBody>
          <a:bodyPr wrap="square">
            <a:spAutoFit/>
          </a:bodyPr>
          <a:lstStyle/>
          <a:p>
            <a:pPr marL="696913" lvl="1" indent="-285750" algn="just">
              <a:buClr>
                <a:schemeClr val="tx1"/>
              </a:buClr>
              <a:buFont typeface="Wingdings" panose="05000000000000000000" pitchFamily="2" charset="2"/>
              <a:buChar char="Ø"/>
            </a:pPr>
            <a:r>
              <a:rPr lang="tr-TR" altLang="tr-TR" sz="1600" b="1" dirty="0">
                <a:latin typeface="Tahoma" panose="020B0604030504040204" pitchFamily="34" charset="0"/>
                <a:ea typeface="Tahoma" panose="020B0604030504040204" pitchFamily="34" charset="0"/>
                <a:cs typeface="Tahoma" panose="020B0604030504040204" pitchFamily="34" charset="0"/>
              </a:rPr>
              <a:t>7144 SAYILI KANUNLA 2018 YILINDA YALNIZCA TAŞINMAZLAR İÇİN GETİRİLEN BU UYGULAMA, </a:t>
            </a:r>
          </a:p>
          <a:p>
            <a:pPr marL="411163" lvl="1" algn="just">
              <a:buClr>
                <a:schemeClr val="tx1"/>
              </a:buClr>
            </a:pP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411163" lvl="1" indent="0" algn="just">
              <a:buClr>
                <a:schemeClr val="tx1"/>
              </a:buClr>
              <a:buNone/>
            </a:pPr>
            <a:r>
              <a:rPr lang="tr-TR" altLang="tr-TR" sz="1600" b="1" dirty="0">
                <a:latin typeface="Tahoma" panose="020B0604030504040204" pitchFamily="34" charset="0"/>
                <a:ea typeface="Tahoma" panose="020B0604030504040204" pitchFamily="34" charset="0"/>
                <a:cs typeface="Tahoma" panose="020B0604030504040204" pitchFamily="34" charset="0"/>
              </a:rPr>
              <a:t>     7326 SAYILI KANUNLA YENİ DÜZENLEMEDE KAPSAM YALNIZCA TAŞINMAZLARLA SINIRLI DEĞİL, AMORTİSMANA TABİ İKTİSADİ KIYMETLER (ATİK) DE UYGULAMAYA DAHİL EDİLDİ. </a:t>
            </a:r>
          </a:p>
          <a:p>
            <a:pPr marL="696913" lvl="1" indent="-285750" algn="just">
              <a:buClr>
                <a:schemeClr val="tx1"/>
              </a:buClr>
              <a:buFont typeface="Wingdings" panose="05000000000000000000" pitchFamily="2" charset="2"/>
              <a:buChar char="Ø"/>
            </a:pP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696913" lvl="1" indent="-285750" algn="just">
              <a:buClr>
                <a:schemeClr val="tx1"/>
              </a:buClr>
              <a:buFont typeface="Wingdings" panose="05000000000000000000" pitchFamily="2" charset="2"/>
              <a:buChar char="Ø"/>
            </a:pPr>
            <a:r>
              <a:rPr lang="tr-TR" altLang="tr-TR" sz="1600" b="1" dirty="0">
                <a:latin typeface="Tahoma" panose="020B0604030504040204" pitchFamily="34" charset="0"/>
                <a:ea typeface="Tahoma" panose="020B0604030504040204" pitchFamily="34" charset="0"/>
                <a:cs typeface="Tahoma" panose="020B0604030504040204" pitchFamily="34" charset="0"/>
              </a:rPr>
              <a:t>7144 SAYILI KANUNLA 2018 YILINDA ENDEKSLEMEYLE OLUŞAN DEĞER ARTIŞINDAN YÜZDE 5 VE PEŞİN ÖDEME ZORUNLU İKEN,</a:t>
            </a:r>
          </a:p>
          <a:p>
            <a:pPr marL="411163" lvl="1" algn="just">
              <a:buClr>
                <a:schemeClr val="tx1"/>
              </a:buClr>
            </a:pP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411163" lvl="1" indent="0" algn="just">
              <a:buClr>
                <a:schemeClr val="tx1"/>
              </a:buClr>
              <a:buNone/>
            </a:pPr>
            <a:r>
              <a:rPr lang="tr-TR" altLang="tr-TR" sz="1600" b="1" dirty="0">
                <a:latin typeface="Tahoma" panose="020B0604030504040204" pitchFamily="34" charset="0"/>
                <a:ea typeface="Tahoma" panose="020B0604030504040204" pitchFamily="34" charset="0"/>
                <a:cs typeface="Tahoma" panose="020B0604030504040204" pitchFamily="34" charset="0"/>
              </a:rPr>
              <a:t>    7326 SAYILI KANUNLA YENİ DÜZENLEMEDE ENDEKSLEMEYLE OLUŞAN DEĞER ARTIŞINDAN YÜZDE 2 VERGİ ALINACAK. HESAPLANAN VERGİ PEŞİN VEYA TAKSİTLE ÖDENEBİLECEK. İLK TAKSİTİ BEYANNAME VERME SÜRESİ İÇİNDE, İZLEYEN TAKSİTLER BEYANNAME VERME SÜRESİNİ TAKİP EDEN İKİNCİ VE DÖRDÜNCÜ AYDA OLMAK ÜZERE ÜÇ EŞİT TAKSİTTE ÖDENECEK. </a:t>
            </a:r>
          </a:p>
        </p:txBody>
      </p:sp>
      <p:sp>
        <p:nvSpPr>
          <p:cNvPr id="35844" name="TextBox 23"/>
          <p:cNvSpPr txBox="1">
            <a:spLocks noChangeArrowheads="1"/>
          </p:cNvSpPr>
          <p:nvPr/>
        </p:nvSpPr>
        <p:spPr bwMode="auto">
          <a:xfrm>
            <a:off x="431800" y="3429001"/>
            <a:ext cx="11040533" cy="646331"/>
          </a:xfrm>
          <a:prstGeom prst="rect">
            <a:avLst/>
          </a:prstGeom>
          <a:noFill/>
          <a:ln w="9525">
            <a:noFill/>
            <a:miter lim="800000"/>
            <a:headEnd/>
            <a:tailEnd/>
          </a:ln>
        </p:spPr>
        <p:txBody>
          <a:bodyPr>
            <a:spAutoFit/>
          </a:bodyPr>
          <a:lstStyle/>
          <a:p>
            <a:pPr algn="ctr">
              <a:defRPr/>
            </a:pPr>
            <a:endParaRPr lang="tr-TR" dirty="0">
              <a:latin typeface="Tahoma" pitchFamily="34" charset="0"/>
            </a:endParaRPr>
          </a:p>
          <a:p>
            <a:pPr algn="ctr">
              <a:defRPr/>
            </a:pPr>
            <a:endParaRPr lang="tr-TR" b="1" dirty="0">
              <a:solidFill>
                <a:srgbClr val="C00000"/>
              </a:solidFill>
              <a:latin typeface="Tahoma" pitchFamily="34" charset="0"/>
            </a:endParaRP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6</a:t>
            </a:fld>
            <a:endParaRPr lang="en-US" dirty="0"/>
          </a:p>
        </p:txBody>
      </p:sp>
    </p:spTree>
    <p:extLst>
      <p:ext uri="{BB962C8B-B14F-4D97-AF65-F5344CB8AC3E}">
        <p14:creationId xmlns:p14="http://schemas.microsoft.com/office/powerpoint/2010/main" val="265701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81644" y="447378"/>
            <a:ext cx="10458477" cy="461665"/>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rPr>
              <a:t>Yeniden Değerlemenin ne gibi faydaları olacak?</a:t>
            </a:r>
            <a:endParaRPr lang="tr-TR" sz="2400" b="1" dirty="0">
              <a:solidFill>
                <a:srgbClr val="C00000"/>
              </a:solidFill>
              <a:effectLst>
                <a:outerShdw blurRad="38100" dist="38100" dir="2700000" algn="tl">
                  <a:srgbClr val="C0C0C0"/>
                </a:outerShdw>
              </a:effectLst>
              <a:latin typeface="Tahoma" pitchFamily="34" charset="0"/>
            </a:endParaRPr>
          </a:p>
        </p:txBody>
      </p:sp>
      <p:sp>
        <p:nvSpPr>
          <p:cNvPr id="29700"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9701"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9702"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9703" name="Text Box 7"/>
          <p:cNvSpPr txBox="1">
            <a:spLocks noChangeArrowheads="1"/>
          </p:cNvSpPr>
          <p:nvPr/>
        </p:nvSpPr>
        <p:spPr bwMode="auto">
          <a:xfrm>
            <a:off x="527051" y="1557338"/>
            <a:ext cx="11233149" cy="366712"/>
          </a:xfrm>
          <a:prstGeom prst="rect">
            <a:avLst/>
          </a:prstGeom>
          <a:noFill/>
          <a:ln w="9525">
            <a:noFill/>
            <a:miter lim="800000"/>
            <a:headEnd/>
            <a:tailEnd/>
          </a:ln>
        </p:spPr>
        <p:txBody>
          <a:bodyPr>
            <a:spAutoFit/>
          </a:bodyPr>
          <a:lstStyle/>
          <a:p>
            <a:r>
              <a:rPr lang="tr-TR"/>
              <a:t> </a:t>
            </a:r>
          </a:p>
        </p:txBody>
      </p:sp>
      <p:sp>
        <p:nvSpPr>
          <p:cNvPr id="29706" name="Text Box 13"/>
          <p:cNvSpPr txBox="1">
            <a:spLocks noChangeArrowheads="1"/>
          </p:cNvSpPr>
          <p:nvPr/>
        </p:nvSpPr>
        <p:spPr bwMode="auto">
          <a:xfrm>
            <a:off x="431800" y="1570453"/>
            <a:ext cx="11040533" cy="4524315"/>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tr-TR" sz="1600" b="1" dirty="0">
                <a:solidFill>
                  <a:srgbClr val="CC0000"/>
                </a:solidFill>
                <a:latin typeface="Tahoma" panose="020B0604030504040204" pitchFamily="34" charset="0"/>
              </a:rPr>
              <a:t>Amortisman İmkanı : </a:t>
            </a:r>
            <a:r>
              <a:rPr lang="tr-TR" sz="1600" dirty="0">
                <a:solidFill>
                  <a:srgbClr val="000000"/>
                </a:solidFill>
                <a:latin typeface="Tahoma" panose="020B0604030504040204" pitchFamily="34" charset="0"/>
              </a:rPr>
              <a:t>Y</a:t>
            </a:r>
            <a:r>
              <a:rPr lang="tr-TR" sz="1600" dirty="0"/>
              <a:t>eni değerler üzerinden amortisman ayrılmasına imkan tanındığından daha yüksek tutarda amortisman gideri ayrılarak gelecekte daha az vergi ödenmesi, dolayısıyla bir vergi kalkanı (</a:t>
            </a:r>
            <a:r>
              <a:rPr lang="tr-TR" sz="1600" dirty="0" err="1"/>
              <a:t>tax</a:t>
            </a:r>
            <a:r>
              <a:rPr lang="tr-TR" sz="1600" dirty="0"/>
              <a:t> </a:t>
            </a:r>
            <a:r>
              <a:rPr lang="tr-TR" sz="1600" dirty="0" err="1"/>
              <a:t>shield</a:t>
            </a:r>
            <a:r>
              <a:rPr lang="tr-TR" sz="1600" dirty="0"/>
              <a:t>) oluşturulması mümkün olacaktır. </a:t>
            </a:r>
          </a:p>
          <a:p>
            <a:endParaRPr lang="tr-TR" sz="1600" dirty="0"/>
          </a:p>
          <a:p>
            <a:pPr marL="285750" indent="-285750">
              <a:buFont typeface="Arial" panose="020B0604020202020204" pitchFamily="34" charset="0"/>
              <a:buChar char="•"/>
            </a:pPr>
            <a:r>
              <a:rPr lang="tr-TR" sz="1600" b="1" dirty="0">
                <a:solidFill>
                  <a:srgbClr val="CC0000"/>
                </a:solidFill>
              </a:rPr>
              <a:t>Satış karını azaltma :</a:t>
            </a:r>
            <a:r>
              <a:rPr lang="tr-TR" sz="1600" b="1" dirty="0"/>
              <a:t> </a:t>
            </a:r>
            <a:r>
              <a:rPr lang="tr-TR" sz="1600" dirty="0"/>
              <a:t>Yeniden değerlenmiş varlıkların satışında, değer artış fonuna aktarılan tutar satış karına eklenmeyeceğinden, daha düşük bir satış karı tutarı üzerinden vergi ödenecektir. </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b="1" dirty="0" err="1">
                <a:solidFill>
                  <a:srgbClr val="CC0000"/>
                </a:solidFill>
              </a:rPr>
              <a:t>Finasman</a:t>
            </a:r>
            <a:r>
              <a:rPr lang="tr-TR" sz="1600" b="1" dirty="0">
                <a:solidFill>
                  <a:srgbClr val="CC0000"/>
                </a:solidFill>
              </a:rPr>
              <a:t> gideri kısıtlaması : </a:t>
            </a:r>
            <a:r>
              <a:rPr lang="tr-TR" sz="1600" dirty="0"/>
              <a:t>Değer artışı öz-kaynak altında raporlanacağından örtülü sermaye ve finansman gider kısıtlaması hesaplamalarında “yabancı kaynak/</a:t>
            </a:r>
            <a:r>
              <a:rPr lang="tr-TR" sz="1600" dirty="0" err="1"/>
              <a:t>özkaynak</a:t>
            </a:r>
            <a:r>
              <a:rPr lang="tr-TR" sz="1600" dirty="0"/>
              <a:t>” </a:t>
            </a:r>
            <a:r>
              <a:rPr lang="tr-TR" sz="1600" dirty="0" err="1"/>
              <a:t>rasyosuna</a:t>
            </a:r>
            <a:r>
              <a:rPr lang="tr-TR" sz="1600" dirty="0"/>
              <a:t> olumlu etkilenecek ve kanunen kabul edilmeyen giderlere atılan finansman giderleri azalacaktır.</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a:solidFill>
                  <a:srgbClr val="000000"/>
                </a:solidFill>
                <a:latin typeface="Tahoma" panose="020B0604030504040204" pitchFamily="34" charset="0"/>
              </a:rPr>
              <a:t>Eklenen tutar kadar </a:t>
            </a:r>
            <a:r>
              <a:rPr lang="tr-TR" sz="1600" b="1" dirty="0">
                <a:solidFill>
                  <a:srgbClr val="CC0000"/>
                </a:solidFill>
                <a:latin typeface="Tahoma" panose="020B0604030504040204" pitchFamily="34" charset="0"/>
              </a:rPr>
              <a:t>Öz sermaye ve kredibilite artışı</a:t>
            </a:r>
            <a:r>
              <a:rPr lang="tr-TR" sz="1600" b="1" dirty="0">
                <a:solidFill>
                  <a:srgbClr val="000000"/>
                </a:solidFill>
                <a:latin typeface="Tahoma" panose="020B0604030504040204" pitchFamily="34" charset="0"/>
              </a:rPr>
              <a:t>,</a:t>
            </a:r>
          </a:p>
          <a:p>
            <a:pPr marL="285750" indent="-285750">
              <a:buFont typeface="Arial" panose="020B0604020202020204" pitchFamily="34" charset="0"/>
              <a:buChar char="•"/>
            </a:pPr>
            <a:endParaRPr lang="tr-TR" sz="1600" b="1" dirty="0">
              <a:solidFill>
                <a:srgbClr val="000000"/>
              </a:solidFill>
              <a:latin typeface="Tahoma" panose="020B0604030504040204" pitchFamily="34" charset="0"/>
            </a:endParaRPr>
          </a:p>
          <a:p>
            <a:pPr marL="285750" indent="-285750">
              <a:buFont typeface="Arial" panose="020B0604020202020204" pitchFamily="34" charset="0"/>
              <a:buChar char="•"/>
            </a:pPr>
            <a:r>
              <a:rPr lang="tr-TR" sz="1600" dirty="0">
                <a:solidFill>
                  <a:srgbClr val="000000"/>
                </a:solidFill>
                <a:latin typeface="Tahoma" panose="020B0604030504040204" pitchFamily="34" charset="0"/>
              </a:rPr>
              <a:t>Eklenen tutar kadar </a:t>
            </a:r>
            <a:r>
              <a:rPr lang="tr-TR" sz="1600" b="1" dirty="0">
                <a:solidFill>
                  <a:srgbClr val="CC0000"/>
                </a:solidFill>
                <a:latin typeface="Tahoma" panose="020B0604030504040204" pitchFamily="34" charset="0"/>
              </a:rPr>
              <a:t>Şirket değerinin artışı,</a:t>
            </a:r>
          </a:p>
          <a:p>
            <a:pPr marL="285750" indent="-285750">
              <a:buFont typeface="Arial" panose="020B0604020202020204" pitchFamily="34" charset="0"/>
              <a:buChar char="•"/>
            </a:pPr>
            <a:endParaRPr lang="tr-TR" sz="1600" dirty="0">
              <a:solidFill>
                <a:srgbClr val="000000"/>
              </a:solidFill>
              <a:latin typeface="Tahoma" panose="020B0604030504040204" pitchFamily="34" charset="0"/>
            </a:endParaRPr>
          </a:p>
          <a:p>
            <a:pPr marL="285750" indent="-285750">
              <a:buFont typeface="Arial" panose="020B0604020202020204" pitchFamily="34" charset="0"/>
              <a:buChar char="•"/>
            </a:pPr>
            <a:r>
              <a:rPr lang="tr-TR" sz="1600" dirty="0">
                <a:solidFill>
                  <a:srgbClr val="000000"/>
                </a:solidFill>
                <a:latin typeface="Tahoma" panose="020B0604030504040204" pitchFamily="34" charset="0"/>
              </a:rPr>
              <a:t>Kayıt dışılığın önlenmesi(</a:t>
            </a:r>
            <a:r>
              <a:rPr lang="tr-TR" sz="1600" b="1" dirty="0">
                <a:solidFill>
                  <a:srgbClr val="CC0000"/>
                </a:solidFill>
                <a:latin typeface="Tahoma" panose="020B0604030504040204" pitchFamily="34" charset="0"/>
              </a:rPr>
              <a:t>Hazine için</a:t>
            </a:r>
            <a:r>
              <a:rPr lang="tr-TR" sz="1600" dirty="0">
                <a:solidFill>
                  <a:srgbClr val="000000"/>
                </a:solidFill>
                <a:latin typeface="Tahoma" panose="020B0604030504040204" pitchFamily="34" charset="0"/>
              </a:rPr>
              <a:t>)</a:t>
            </a:r>
          </a:p>
          <a:p>
            <a:pPr marL="285750" indent="-285750">
              <a:buFont typeface="Arial" panose="020B0604020202020204" pitchFamily="34" charset="0"/>
              <a:buChar char="•"/>
            </a:pPr>
            <a:endParaRPr lang="tr-TR" sz="1600" dirty="0">
              <a:solidFill>
                <a:srgbClr val="000000"/>
              </a:solidFill>
              <a:latin typeface="Tahoma" panose="020B0604030504040204" pitchFamily="34" charset="0"/>
            </a:endParaRPr>
          </a:p>
          <a:p>
            <a:pPr marL="285750" indent="-285750">
              <a:buFont typeface="Arial" panose="020B0604020202020204" pitchFamily="34" charset="0"/>
              <a:buChar char="•"/>
            </a:pPr>
            <a:endParaRPr lang="tr-TR" sz="1600" dirty="0">
              <a:solidFill>
                <a:srgbClr val="000000"/>
              </a:solidFill>
              <a:latin typeface="Tahoma" panose="020B0604030504040204" pitchFamily="34" charset="0"/>
            </a:endParaRP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7</a:t>
            </a:fld>
            <a:endParaRPr lang="en-US" dirty="0"/>
          </a:p>
        </p:txBody>
      </p:sp>
    </p:spTree>
    <p:extLst>
      <p:ext uri="{BB962C8B-B14F-4D97-AF65-F5344CB8AC3E}">
        <p14:creationId xmlns:p14="http://schemas.microsoft.com/office/powerpoint/2010/main" val="134285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31767" y="567810"/>
            <a:ext cx="9592692" cy="461665"/>
          </a:xfrm>
          <a:prstGeom prst="rect">
            <a:avLst/>
          </a:prstGeom>
          <a:noFill/>
          <a:ln w="9525">
            <a:noFill/>
            <a:miter lim="800000"/>
            <a:headEnd/>
            <a:tailEnd/>
          </a:ln>
        </p:spPr>
        <p:txBody>
          <a:bodyPr wrap="square">
            <a:spAutoFit/>
          </a:bodyPr>
          <a:lstStyle/>
          <a:p>
            <a:r>
              <a:rPr lang="tr-TR" sz="2400" b="1" dirty="0">
                <a:solidFill>
                  <a:srgbClr val="CC0000"/>
                </a:solidFill>
                <a:latin typeface="Tahoma" panose="020B0604030504040204" pitchFamily="34" charset="0"/>
                <a:ea typeface="Tahoma" panose="020B0604030504040204" pitchFamily="34" charset="0"/>
                <a:cs typeface="Tahoma" panose="020B0604030504040204" pitchFamily="34" charset="0"/>
              </a:rPr>
              <a:t>Kavramsal Bilgiler:</a:t>
            </a:r>
          </a:p>
        </p:txBody>
      </p:sp>
      <p:sp>
        <p:nvSpPr>
          <p:cNvPr id="29700" name="Text Box 4"/>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29701" name="TextBox 3"/>
          <p:cNvSpPr txBox="1">
            <a:spLocks noChangeArrowheads="1"/>
          </p:cNvSpPr>
          <p:nvPr/>
        </p:nvSpPr>
        <p:spPr bwMode="auto">
          <a:xfrm>
            <a:off x="1775884" y="1844676"/>
            <a:ext cx="11040533" cy="366713"/>
          </a:xfrm>
          <a:prstGeom prst="rect">
            <a:avLst/>
          </a:prstGeom>
          <a:noFill/>
          <a:ln w="9525">
            <a:noFill/>
            <a:miter lim="800000"/>
            <a:headEnd/>
            <a:tailEnd/>
          </a:ln>
        </p:spPr>
        <p:txBody>
          <a:bodyPr>
            <a:spAutoFit/>
          </a:bodyPr>
          <a:lstStyle/>
          <a:p>
            <a:endParaRPr lang="tr-TR">
              <a:latin typeface="Tahoma" pitchFamily="34" charset="0"/>
            </a:endParaRPr>
          </a:p>
        </p:txBody>
      </p:sp>
      <p:sp>
        <p:nvSpPr>
          <p:cNvPr id="29702" name="Rectangle 6"/>
          <p:cNvSpPr>
            <a:spLocks noChangeArrowheads="1"/>
          </p:cNvSpPr>
          <p:nvPr/>
        </p:nvSpPr>
        <p:spPr bwMode="auto">
          <a:xfrm>
            <a:off x="1" y="4868863"/>
            <a:ext cx="10945284" cy="1054100"/>
          </a:xfrm>
          <a:prstGeom prst="rect">
            <a:avLst/>
          </a:prstGeom>
          <a:noFill/>
          <a:ln w="9525">
            <a:noFill/>
            <a:miter lim="800000"/>
            <a:headEnd/>
            <a:tailEnd/>
          </a:ln>
        </p:spPr>
        <p:txBody>
          <a:bodyPr>
            <a:spAutoFit/>
          </a:bodyPr>
          <a:lstStyle/>
          <a:p>
            <a:endParaRPr lang="tr-TR">
              <a:latin typeface="Tahoma" pitchFamily="34" charset="0"/>
            </a:endParaRPr>
          </a:p>
          <a:p>
            <a:endParaRPr lang="tr-TR">
              <a:latin typeface="Tahoma" pitchFamily="34" charset="0"/>
            </a:endParaRPr>
          </a:p>
          <a:p>
            <a:pPr>
              <a:spcBef>
                <a:spcPct val="50000"/>
              </a:spcBef>
            </a:pPr>
            <a:endParaRPr lang="tr-TR">
              <a:latin typeface="Tahoma" pitchFamily="34" charset="0"/>
            </a:endParaRPr>
          </a:p>
        </p:txBody>
      </p:sp>
      <p:sp>
        <p:nvSpPr>
          <p:cNvPr id="29703" name="Text Box 7"/>
          <p:cNvSpPr txBox="1">
            <a:spLocks noChangeArrowheads="1"/>
          </p:cNvSpPr>
          <p:nvPr/>
        </p:nvSpPr>
        <p:spPr bwMode="auto">
          <a:xfrm>
            <a:off x="527051" y="1505906"/>
            <a:ext cx="11233149" cy="366712"/>
          </a:xfrm>
          <a:prstGeom prst="rect">
            <a:avLst/>
          </a:prstGeom>
          <a:noFill/>
          <a:ln w="9525">
            <a:noFill/>
            <a:miter lim="800000"/>
            <a:headEnd/>
            <a:tailEnd/>
          </a:ln>
        </p:spPr>
        <p:txBody>
          <a:bodyPr>
            <a:spAutoFit/>
          </a:bodyPr>
          <a:lstStyle/>
          <a:p>
            <a:r>
              <a:rPr lang="tr-TR"/>
              <a:t> </a:t>
            </a:r>
          </a:p>
        </p:txBody>
      </p:sp>
      <p:sp>
        <p:nvSpPr>
          <p:cNvPr id="29706" name="Text Box 13"/>
          <p:cNvSpPr txBox="1">
            <a:spLocks noChangeArrowheads="1"/>
          </p:cNvSpPr>
          <p:nvPr/>
        </p:nvSpPr>
        <p:spPr bwMode="auto">
          <a:xfrm>
            <a:off x="478699" y="1556792"/>
            <a:ext cx="11713301" cy="378565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tr-TR" sz="1200" b="1" dirty="0">
                <a:solidFill>
                  <a:srgbClr val="CC0000"/>
                </a:solidFill>
                <a:latin typeface="Tahoma" panose="020B0604030504040204" pitchFamily="34" charset="0"/>
                <a:ea typeface="Tahoma" panose="020B0604030504040204" pitchFamily="34" charset="0"/>
                <a:cs typeface="Tahoma" panose="020B0604030504040204" pitchFamily="34" charset="0"/>
              </a:rPr>
              <a:t>Maliyet bedeli, </a:t>
            </a:r>
            <a:r>
              <a:rPr lang="tr-TR" sz="1200" dirty="0">
                <a:latin typeface="Tahoma" panose="020B0604030504040204" pitchFamily="34" charset="0"/>
                <a:ea typeface="Tahoma" panose="020B0604030504040204" pitchFamily="34" charset="0"/>
                <a:cs typeface="Tahoma" panose="020B0604030504040204" pitchFamily="34" charset="0"/>
              </a:rPr>
              <a:t>iktisadi bir kıymetin iktisap edilmesi veyahut değerinin artırılması münasebetiyle yapılan ödemelerle bunlara ilişkin bütün giderlerin toplamını ifade etmektedir. </a:t>
            </a:r>
          </a:p>
          <a:p>
            <a:pPr marL="285750" indent="-285750">
              <a:buFont typeface="Arial" panose="020B0604020202020204" pitchFamily="34" charset="0"/>
              <a:buChar char="•"/>
            </a:pPr>
            <a:endParaRPr lang="tr-T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200" b="1" dirty="0">
                <a:solidFill>
                  <a:srgbClr val="CC0000"/>
                </a:solidFill>
                <a:latin typeface="Tahoma" panose="020B0604030504040204" pitchFamily="34" charset="0"/>
                <a:ea typeface="Tahoma" panose="020B0604030504040204" pitchFamily="34" charset="0"/>
                <a:cs typeface="Tahoma" panose="020B0604030504040204" pitchFamily="34" charset="0"/>
              </a:rPr>
              <a:t>Mukayyet değer, </a:t>
            </a:r>
            <a:r>
              <a:rPr lang="tr-TR" sz="1200" dirty="0">
                <a:latin typeface="Tahoma" panose="020B0604030504040204" pitchFamily="34" charset="0"/>
                <a:ea typeface="Tahoma" panose="020B0604030504040204" pitchFamily="34" charset="0"/>
                <a:cs typeface="Tahoma" panose="020B0604030504040204" pitchFamily="34" charset="0"/>
              </a:rPr>
              <a:t>bir iktisadi kıymetin muhasebe kayıtlarında gösterilen hesap değeridir. İktisadi işletmelere dahil tüm gayrimenkuller maliyet bedelleri ile değerlenmektedir. Vergi Usul Kanununa göre; gayrimenkullerin mütemmim </a:t>
            </a:r>
            <a:r>
              <a:rPr lang="tr-TR" sz="1200" dirty="0" err="1">
                <a:latin typeface="Tahoma" panose="020B0604030504040204" pitchFamily="34" charset="0"/>
                <a:ea typeface="Tahoma" panose="020B0604030504040204" pitchFamily="34" charset="0"/>
                <a:cs typeface="Tahoma" panose="020B0604030504040204" pitchFamily="34" charset="0"/>
              </a:rPr>
              <a:t>cüzüleri</a:t>
            </a:r>
            <a:r>
              <a:rPr lang="tr-TR" sz="1200" dirty="0">
                <a:latin typeface="Tahoma" panose="020B0604030504040204" pitchFamily="34" charset="0"/>
                <a:ea typeface="Tahoma" panose="020B0604030504040204" pitchFamily="34" charset="0"/>
                <a:cs typeface="Tahoma" panose="020B0604030504040204" pitchFamily="34" charset="0"/>
              </a:rPr>
              <a:t> ve teferruatı, tesisat ve makinalar, gemiler ve diğer taşıtlar ise </a:t>
            </a:r>
            <a:r>
              <a:rPr lang="tr-TR" sz="1200" dirty="0" err="1">
                <a:latin typeface="Tahoma" panose="020B0604030504040204" pitchFamily="34" charset="0"/>
                <a:ea typeface="Tahoma" panose="020B0604030504040204" pitchFamily="34" charset="0"/>
                <a:cs typeface="Tahoma" panose="020B0604030504040204" pitchFamily="34" charset="0"/>
              </a:rPr>
              <a:t>gayrimaddi</a:t>
            </a:r>
            <a:r>
              <a:rPr lang="tr-TR" sz="1200" dirty="0">
                <a:latin typeface="Tahoma" panose="020B0604030504040204" pitchFamily="34" charset="0"/>
                <a:ea typeface="Tahoma" panose="020B0604030504040204" pitchFamily="34" charset="0"/>
                <a:cs typeface="Tahoma" panose="020B0604030504040204" pitchFamily="34" charset="0"/>
              </a:rPr>
              <a:t> haklar gayrimenkuller gibi değerlenmektedir.</a:t>
            </a:r>
          </a:p>
          <a:p>
            <a:r>
              <a:rPr lang="tr-TR" sz="12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tr-TR" sz="1200" b="1" i="1" dirty="0">
                <a:solidFill>
                  <a:srgbClr val="CC0000"/>
                </a:solidFill>
                <a:latin typeface="Tahoma" panose="020B0604030504040204" pitchFamily="34" charset="0"/>
                <a:ea typeface="Tahoma" panose="020B0604030504040204" pitchFamily="34" charset="0"/>
                <a:cs typeface="Tahoma" panose="020B0604030504040204" pitchFamily="34" charset="0"/>
              </a:rPr>
              <a:t>Değer artışı:</a:t>
            </a:r>
            <a:r>
              <a:rPr lang="tr-TR" sz="1200" dirty="0">
                <a:latin typeface="Tahoma" panose="020B0604030504040204" pitchFamily="34" charset="0"/>
                <a:ea typeface="Tahoma" panose="020B0604030504040204" pitchFamily="34" charset="0"/>
                <a:cs typeface="Tahoma" panose="020B0604030504040204" pitchFamily="34" charset="0"/>
              </a:rPr>
              <a:t> İktisadi kıymetlerin yeniden değerleme sonrası ve yeniden değerleme öncesi net bilanço aktif değerleri arasındaki farkı,</a:t>
            </a:r>
            <a:r>
              <a:rPr lang="tr-TR" sz="1200" i="1"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endParaRPr lang="tr-TR" sz="1200" i="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200" b="1" i="1" dirty="0">
                <a:solidFill>
                  <a:srgbClr val="CC0000"/>
                </a:solidFill>
                <a:latin typeface="Tahoma" panose="020B0604030504040204" pitchFamily="34" charset="0"/>
                <a:ea typeface="Tahoma" panose="020B0604030504040204" pitchFamily="34" charset="0"/>
                <a:cs typeface="Tahoma" panose="020B0604030504040204" pitchFamily="34" charset="0"/>
              </a:rPr>
              <a:t>İktisadi kıymet:</a:t>
            </a:r>
            <a:r>
              <a:rPr lang="tr-TR" sz="1200" dirty="0">
                <a:latin typeface="Tahoma" panose="020B0604030504040204" pitchFamily="34" charset="0"/>
                <a:ea typeface="Tahoma" panose="020B0604030504040204" pitchFamily="34" charset="0"/>
                <a:cs typeface="Tahoma" panose="020B0604030504040204" pitchFamily="34" charset="0"/>
              </a:rPr>
              <a:t> Tanımlanan taşınmazlar ile taşınmaz mahiyetinde olmamakla birlikte 213 sayılı Kanun uyarınca amortisman yoluyla itfası gereken gayrimenkul gibi değerlenen kıymetler (gayrimenkullerin mütemmim </a:t>
            </a:r>
            <a:r>
              <a:rPr lang="tr-TR" sz="1200" dirty="0" err="1">
                <a:latin typeface="Tahoma" panose="020B0604030504040204" pitchFamily="34" charset="0"/>
                <a:ea typeface="Tahoma" panose="020B0604030504040204" pitchFamily="34" charset="0"/>
                <a:cs typeface="Tahoma" panose="020B0604030504040204" pitchFamily="34" charset="0"/>
              </a:rPr>
              <a:t>cüzüleri</a:t>
            </a:r>
            <a:r>
              <a:rPr lang="tr-TR" sz="1200" dirty="0">
                <a:latin typeface="Tahoma" panose="020B0604030504040204" pitchFamily="34" charset="0"/>
                <a:ea typeface="Tahoma" panose="020B0604030504040204" pitchFamily="34" charset="0"/>
                <a:cs typeface="Tahoma" panose="020B0604030504040204" pitchFamily="34" charset="0"/>
              </a:rPr>
              <a:t> ve teferruatı, tesisat ve makinalar, gemiler ve diğer taşıtlar, </a:t>
            </a:r>
            <a:r>
              <a:rPr lang="tr-TR" sz="1200" dirty="0" err="1">
                <a:latin typeface="Tahoma" panose="020B0604030504040204" pitchFamily="34" charset="0"/>
                <a:ea typeface="Tahoma" panose="020B0604030504040204" pitchFamily="34" charset="0"/>
                <a:cs typeface="Tahoma" panose="020B0604030504040204" pitchFamily="34" charset="0"/>
              </a:rPr>
              <a:t>gayrimaddi</a:t>
            </a:r>
            <a:r>
              <a:rPr lang="tr-TR" sz="1200" dirty="0">
                <a:latin typeface="Tahoma" panose="020B0604030504040204" pitchFamily="34" charset="0"/>
                <a:ea typeface="Tahoma" panose="020B0604030504040204" pitchFamily="34" charset="0"/>
                <a:cs typeface="Tahoma" panose="020B0604030504040204" pitchFamily="34" charset="0"/>
              </a:rPr>
              <a:t> haklar), demirbaşlar, sinema filmleri, şerefiyeler, araştırma-geliştirme harcamaları, özel maliyet bedelleri, aktifleştirilen ilk tesis ve </a:t>
            </a:r>
            <a:r>
              <a:rPr lang="tr-TR" sz="1200" dirty="0" err="1">
                <a:latin typeface="Tahoma" panose="020B0604030504040204" pitchFamily="34" charset="0"/>
                <a:ea typeface="Tahoma" panose="020B0604030504040204" pitchFamily="34" charset="0"/>
                <a:cs typeface="Tahoma" panose="020B0604030504040204" pitchFamily="34" charset="0"/>
              </a:rPr>
              <a:t>taazzuv</a:t>
            </a:r>
            <a:r>
              <a:rPr lang="tr-TR" sz="1200" dirty="0">
                <a:latin typeface="Tahoma" panose="020B0604030504040204" pitchFamily="34" charset="0"/>
                <a:ea typeface="Tahoma" panose="020B0604030504040204" pitchFamily="34" charset="0"/>
                <a:cs typeface="Tahoma" panose="020B0604030504040204" pitchFamily="34" charset="0"/>
              </a:rPr>
              <a:t> giderleri gibi kıymetleri,</a:t>
            </a:r>
            <a:r>
              <a:rPr lang="tr-TR" sz="1200" i="1"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endParaRPr lang="tr-TR" sz="1200" i="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sz="1200" b="1" i="1" dirty="0">
                <a:solidFill>
                  <a:srgbClr val="CC0000"/>
                </a:solidFill>
                <a:latin typeface="Tahoma" panose="020B0604030504040204" pitchFamily="34" charset="0"/>
                <a:ea typeface="Tahoma" panose="020B0604030504040204" pitchFamily="34" charset="0"/>
                <a:cs typeface="Tahoma" panose="020B0604030504040204" pitchFamily="34" charset="0"/>
              </a:rPr>
              <a:t>Net bilanço aktif değeri:</a:t>
            </a:r>
            <a:r>
              <a:rPr lang="tr-TR" sz="1200" dirty="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1200" dirty="0">
                <a:latin typeface="Tahoma" panose="020B0604030504040204" pitchFamily="34" charset="0"/>
                <a:ea typeface="Tahoma" panose="020B0604030504040204" pitchFamily="34" charset="0"/>
                <a:cs typeface="Tahoma" panose="020B0604030504040204" pitchFamily="34" charset="0"/>
              </a:rPr>
              <a:t>İktisadi kıymetin bilançonun aktifinde yazılı değerinden, pasifte yazılı amortismanının tenzili suretiyle bulunan değeri,</a:t>
            </a:r>
            <a:r>
              <a:rPr lang="tr-TR" sz="1200" i="1"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endParaRPr lang="tr-TR" sz="1200" i="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200" b="1" i="1" dirty="0">
                <a:solidFill>
                  <a:srgbClr val="CC0000"/>
                </a:solidFill>
                <a:latin typeface="Tahoma" panose="020B0604030504040204" pitchFamily="34" charset="0"/>
                <a:ea typeface="Tahoma" panose="020B0604030504040204" pitchFamily="34" charset="0"/>
                <a:cs typeface="Tahoma" panose="020B0604030504040204" pitchFamily="34" charset="0"/>
              </a:rPr>
              <a:t>Tam mükellefiyet:</a:t>
            </a:r>
            <a:r>
              <a:rPr lang="tr-TR" sz="1200" b="1" dirty="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1200" dirty="0">
                <a:latin typeface="Tahoma" panose="020B0604030504040204" pitchFamily="34" charset="0"/>
                <a:ea typeface="Tahoma" panose="020B0604030504040204" pitchFamily="34" charset="0"/>
                <a:cs typeface="Tahoma" panose="020B0604030504040204" pitchFamily="34" charset="0"/>
              </a:rPr>
              <a:t>193 sayılı </a:t>
            </a:r>
            <a:r>
              <a:rPr lang="tr-TR" sz="1200" dirty="0" err="1">
                <a:latin typeface="Tahoma" panose="020B0604030504040204" pitchFamily="34" charset="0"/>
                <a:ea typeface="Tahoma" panose="020B0604030504040204" pitchFamily="34" charset="0"/>
                <a:cs typeface="Tahoma" panose="020B0604030504040204" pitchFamily="34" charset="0"/>
              </a:rPr>
              <a:t>GVK’nın</a:t>
            </a:r>
            <a:r>
              <a:rPr lang="tr-TR" sz="1200" dirty="0">
                <a:latin typeface="Tahoma" panose="020B0604030504040204" pitchFamily="34" charset="0"/>
                <a:ea typeface="Tahoma" panose="020B0604030504040204" pitchFamily="34" charset="0"/>
                <a:cs typeface="Tahoma" panose="020B0604030504040204" pitchFamily="34" charset="0"/>
              </a:rPr>
              <a:t> 3 üncü, 4 üncü ve 5 inci maddeleri ile 5520 sayılı Kanunun 3 üncü maddesinin birinci fıkrası uygulamasında, gerek Türkiye içinde gerekse Türkiye dışında elde edilen kazanç ve iratların tamamı üzerinden vergilendirilmeyi,</a:t>
            </a:r>
          </a:p>
          <a:p>
            <a:pPr marL="285750" indent="-285750">
              <a:buFont typeface="Arial" panose="020B0604020202020204" pitchFamily="34" charset="0"/>
              <a:buChar char="•"/>
            </a:pPr>
            <a:endParaRPr lang="tr-TR"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200" b="1" i="1" dirty="0">
                <a:solidFill>
                  <a:srgbClr val="CC0000"/>
                </a:solidFill>
                <a:latin typeface="Tahoma" panose="020B0604030504040204" pitchFamily="34" charset="0"/>
                <a:ea typeface="Tahoma" panose="020B0604030504040204" pitchFamily="34" charset="0"/>
                <a:cs typeface="Tahoma" panose="020B0604030504040204" pitchFamily="34" charset="0"/>
              </a:rPr>
              <a:t>Yİ-ÜFE:</a:t>
            </a:r>
            <a:r>
              <a:rPr lang="tr-TR" sz="1200" b="1" dirty="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1200" dirty="0">
                <a:latin typeface="Tahoma" panose="020B0604030504040204" pitchFamily="34" charset="0"/>
                <a:ea typeface="Tahoma" panose="020B0604030504040204" pitchFamily="34" charset="0"/>
                <a:cs typeface="Tahoma" panose="020B0604030504040204" pitchFamily="34" charset="0"/>
              </a:rPr>
              <a:t>Türkiye İstatistik Kurumunun her ay için belirlediği 1/1/2005 tarihinden itibaren üretici fiyatları endeksi (ÜFE) değerlerini, 1/1/2014 tarihinden itibaren yurt içi üretici fiyat endeksi (Yİ-ÜFE) değerlerini ifade eder.</a:t>
            </a:r>
            <a:endParaRPr lang="tr-T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ayt Numarası Yer Tutucusu 2"/>
          <p:cNvSpPr>
            <a:spLocks noGrp="1"/>
          </p:cNvSpPr>
          <p:nvPr>
            <p:ph type="sldNum" sz="quarter" idx="12"/>
          </p:nvPr>
        </p:nvSpPr>
        <p:spPr/>
        <p:txBody>
          <a:bodyPr/>
          <a:lstStyle/>
          <a:p>
            <a:pPr>
              <a:defRPr/>
            </a:pPr>
            <a:fld id="{FFEE0621-8EAA-4DA8-91B2-AE86CDF7099F}" type="slidenum">
              <a:rPr lang="en-US" smtClean="0"/>
              <a:pPr>
                <a:defRPr/>
              </a:pPr>
              <a:t>8</a:t>
            </a:fld>
            <a:endParaRPr lang="en-US" dirty="0"/>
          </a:p>
        </p:txBody>
      </p:sp>
    </p:spTree>
    <p:extLst>
      <p:ext uri="{BB962C8B-B14F-4D97-AF65-F5344CB8AC3E}">
        <p14:creationId xmlns:p14="http://schemas.microsoft.com/office/powerpoint/2010/main" val="387232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454240" y="302795"/>
            <a:ext cx="11521611" cy="830997"/>
          </a:xfrm>
          <a:prstGeom prst="rect">
            <a:avLst/>
          </a:prstGeom>
          <a:noFill/>
          <a:ln w="9525">
            <a:noFill/>
            <a:miter lim="800000"/>
            <a:headEnd/>
            <a:tailEnd/>
          </a:ln>
        </p:spPr>
        <p:txBody>
          <a:bodyPr wrap="square">
            <a:spAutoFit/>
          </a:bodyPr>
          <a:lstStyle/>
          <a:p>
            <a:pPr>
              <a:defRPr/>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7326 Sayılı Kanunla Yeniden Değerleme Düzenlemenin Kapsamı :</a:t>
            </a:r>
            <a:b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tr-TR" sz="2400" b="1" dirty="0">
              <a:solidFill>
                <a:srgbClr val="C00000"/>
              </a:solidFill>
              <a:effectLst>
                <a:outerShdw blurRad="38100" dist="38100" dir="2700000" algn="tl">
                  <a:srgbClr val="C0C0C0"/>
                </a:outerShdw>
              </a:effectLst>
              <a:latin typeface="Tahoma" pitchFamily="34" charset="0"/>
            </a:endParaRPr>
          </a:p>
        </p:txBody>
      </p:sp>
      <p:sp>
        <p:nvSpPr>
          <p:cNvPr id="18436" name="Text Box 6"/>
          <p:cNvSpPr txBox="1">
            <a:spLocks noChangeArrowheads="1"/>
          </p:cNvSpPr>
          <p:nvPr/>
        </p:nvSpPr>
        <p:spPr bwMode="auto">
          <a:xfrm>
            <a:off x="3092451" y="1936751"/>
            <a:ext cx="184731" cy="369332"/>
          </a:xfrm>
          <a:prstGeom prst="rect">
            <a:avLst/>
          </a:prstGeom>
          <a:noFill/>
          <a:ln w="9525">
            <a:noFill/>
            <a:miter lim="800000"/>
            <a:headEnd/>
            <a:tailEnd/>
          </a:ln>
        </p:spPr>
        <p:txBody>
          <a:bodyPr wrap="none">
            <a:spAutoFit/>
          </a:bodyPr>
          <a:lstStyle/>
          <a:p>
            <a:endParaRPr lang="tr-TR"/>
          </a:p>
        </p:txBody>
      </p:sp>
      <p:sp>
        <p:nvSpPr>
          <p:cNvPr id="18437" name="TextBox 3"/>
          <p:cNvSpPr txBox="1">
            <a:spLocks noChangeArrowheads="1"/>
          </p:cNvSpPr>
          <p:nvPr/>
        </p:nvSpPr>
        <p:spPr bwMode="auto">
          <a:xfrm>
            <a:off x="454240" y="1286307"/>
            <a:ext cx="11521611" cy="4770537"/>
          </a:xfrm>
          <a:prstGeom prst="rect">
            <a:avLst/>
          </a:prstGeom>
          <a:noFill/>
          <a:ln w="9525">
            <a:noFill/>
            <a:miter lim="800000"/>
            <a:headEnd/>
            <a:tailEnd/>
          </a:ln>
        </p:spPr>
        <p:txBody>
          <a:bodyPr wrap="square">
            <a:spAutoFit/>
          </a:bodyPr>
          <a:lstStyle/>
          <a:p>
            <a:pPr marL="0" indent="0">
              <a:buNone/>
            </a:pPr>
            <a:endPar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Getirilen düzenleme uyarınca, </a:t>
            </a:r>
            <a:r>
              <a:rPr lang="tr-TR"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yurt içi veya yurt dışında bulunan taşınmazlar ve </a:t>
            </a:r>
            <a:r>
              <a:rPr lang="tr-TR" sz="16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ATİK’ler</a:t>
            </a:r>
            <a:r>
              <a:rPr lang="tr-TR" sz="1600"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yeniden değerlemeye tabi tutulabilir.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Türk Medeni Kanununda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taşınmazlar,</a:t>
            </a:r>
            <a:r>
              <a:rPr lang="tr-TR"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esas niteliği bakımından bir yerden başka bir yere taşınması mümkün olmayan, dolayısıyla yerinde sabit olan mallar olarak tanımlanmıştır. Türk Medeni Kanununun 704’üncü maddesinde;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tr-TR" sz="1600" b="1" dirty="0">
                <a:latin typeface="Tahoma" panose="020B0604030504040204" pitchFamily="34" charset="0"/>
                <a:ea typeface="Tahoma" panose="020B0604030504040204" pitchFamily="34" charset="0"/>
                <a:cs typeface="Tahoma" panose="020B0604030504040204" pitchFamily="34" charset="0"/>
              </a:rPr>
              <a:t> Arazi, </a:t>
            </a:r>
          </a:p>
          <a:p>
            <a:endParaRPr lang="tr-TR" sz="16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b="1" dirty="0">
                <a:latin typeface="Tahoma" panose="020B0604030504040204" pitchFamily="34" charset="0"/>
                <a:ea typeface="Tahoma" panose="020B0604030504040204" pitchFamily="34" charset="0"/>
                <a:cs typeface="Tahoma" panose="020B0604030504040204" pitchFamily="34" charset="0"/>
              </a:rPr>
              <a:t> Tapu kütüğüne ayrı sayfaya kaydedilen bağımsız ve sürekli haklar(üst hakkı), </a:t>
            </a:r>
          </a:p>
          <a:p>
            <a:endParaRPr lang="tr-TR" sz="16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tr-TR" sz="1600" b="1" dirty="0">
                <a:latin typeface="Tahoma" panose="020B0604030504040204" pitchFamily="34" charset="0"/>
                <a:ea typeface="Tahoma" panose="020B0604030504040204" pitchFamily="34" charset="0"/>
                <a:cs typeface="Tahoma" panose="020B0604030504040204" pitchFamily="34" charset="0"/>
              </a:rPr>
              <a:t> Kat mülkiyeti kütüğüne kayıtlı bağımsız bölümler </a:t>
            </a:r>
          </a:p>
          <a:p>
            <a:endParaRPr lang="tr-TR" sz="16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b="1" dirty="0">
                <a:latin typeface="Tahoma" panose="020B0604030504040204" pitchFamily="34" charset="0"/>
                <a:ea typeface="Tahoma" panose="020B0604030504040204" pitchFamily="34" charset="0"/>
                <a:cs typeface="Tahoma" panose="020B0604030504040204" pitchFamily="34" charset="0"/>
              </a:rPr>
              <a:t> taşınmaz olarak sayılmıştır. </a:t>
            </a:r>
          </a:p>
          <a:p>
            <a:pPr marL="0" indent="0">
              <a:buNone/>
            </a:pPr>
            <a:endParaRPr lang="tr-TR" sz="1600" b="1" dirty="0">
              <a:latin typeface="Tahoma" panose="020B0604030504040204" pitchFamily="34" charset="0"/>
              <a:ea typeface="Tahoma" panose="020B0604030504040204" pitchFamily="34" charset="0"/>
              <a:cs typeface="Tahoma" panose="020B0604030504040204" pitchFamily="34" charset="0"/>
            </a:endParaRPr>
          </a:p>
          <a:p>
            <a:r>
              <a:rPr lang="tr-TR" sz="1600" b="1" dirty="0" err="1">
                <a:solidFill>
                  <a:srgbClr val="C00000"/>
                </a:solidFill>
                <a:latin typeface="Tahoma" panose="020B0604030504040204" pitchFamily="34" charset="0"/>
                <a:ea typeface="Tahoma" panose="020B0604030504040204" pitchFamily="34" charset="0"/>
                <a:cs typeface="Tahoma" panose="020B0604030504040204" pitchFamily="34" charset="0"/>
              </a:rPr>
              <a:t>ATİK’ler</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 ise </a:t>
            </a:r>
            <a:r>
              <a:rPr lang="tr-TR" sz="1600" dirty="0">
                <a:latin typeface="Tahoma" panose="020B0604030504040204" pitchFamily="34" charset="0"/>
                <a:ea typeface="Tahoma" panose="020B0604030504040204" pitchFamily="34" charset="0"/>
                <a:cs typeface="Tahoma" panose="020B0604030504040204" pitchFamily="34" charset="0"/>
              </a:rPr>
              <a:t>işletmede bir yıldan fazla süreyle kullanılan ve yıpranmaya, aşınmaya veya kıymetten düşmeye maruz bulunan ve Vergi Usul Kanunu uyarınca amortisman mevzuuna giren iktisadi kıymetleri </a:t>
            </a:r>
          </a:p>
          <a:p>
            <a:pPr marL="0" indent="0">
              <a:buNone/>
            </a:pPr>
            <a:endParaRPr lang="tr-TR" sz="1600" b="1"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1200"/>
              </a:spcAft>
              <a:buClr>
                <a:schemeClr val="accent2"/>
              </a:buClr>
              <a:buFont typeface="Wingdings" pitchFamily="2" charset="2"/>
              <a:buChar char="Ø"/>
            </a:pPr>
            <a:endParaRPr lang="en-US" sz="1600" dirty="0">
              <a:solidFill>
                <a:schemeClr val="tx2"/>
              </a:solidFill>
              <a:latin typeface="Tahoma" pitchFamily="34" charset="0"/>
            </a:endParaRPr>
          </a:p>
        </p:txBody>
      </p:sp>
      <p:sp>
        <p:nvSpPr>
          <p:cNvPr id="2" name="Slayt Numarası Yer Tutucusu 1"/>
          <p:cNvSpPr>
            <a:spLocks noGrp="1"/>
          </p:cNvSpPr>
          <p:nvPr>
            <p:ph type="sldNum" sz="quarter" idx="12"/>
          </p:nvPr>
        </p:nvSpPr>
        <p:spPr/>
        <p:txBody>
          <a:bodyPr/>
          <a:lstStyle/>
          <a:p>
            <a:pPr>
              <a:defRPr/>
            </a:pPr>
            <a:fld id="{FFEE0621-8EAA-4DA8-91B2-AE86CDF7099F}" type="slidenum">
              <a:rPr lang="en-US" smtClean="0"/>
              <a:pPr>
                <a:defRPr/>
              </a:pPr>
              <a:t>9</a:t>
            </a:fld>
            <a:endParaRPr lang="en-US" dirty="0"/>
          </a:p>
        </p:txBody>
      </p:sp>
    </p:spTree>
    <p:extLst>
      <p:ext uri="{BB962C8B-B14F-4D97-AF65-F5344CB8AC3E}">
        <p14:creationId xmlns:p14="http://schemas.microsoft.com/office/powerpoint/2010/main" val="2324744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2390</TotalTime>
  <Words>2001</Words>
  <Application>Microsoft Office PowerPoint</Application>
  <PresentationFormat>Özel</PresentationFormat>
  <Paragraphs>283</Paragraphs>
  <Slides>26</Slides>
  <Notes>2</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Teması</vt:lpstr>
      <vt:lpstr>PowerPoint Sunusu</vt:lpstr>
      <vt:lpstr> </vt:lpstr>
      <vt:lpstr> SEMİNERİMİZ BAŞLIYOR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Değerlemede Dikkat Alınacak Katsayılar Nasıl Tespit edilecek?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Kara</dc:creator>
  <cp:lastModifiedBy>Mail Alert</cp:lastModifiedBy>
  <cp:revision>196</cp:revision>
  <cp:lastPrinted>2021-06-25T13:41:29Z</cp:lastPrinted>
  <dcterms:created xsi:type="dcterms:W3CDTF">2021-06-15T10:09:10Z</dcterms:created>
  <dcterms:modified xsi:type="dcterms:W3CDTF">2022-01-27T10:14:08Z</dcterms:modified>
</cp:coreProperties>
</file>